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9" r:id="rId3"/>
    <p:sldId id="260" r:id="rId4"/>
    <p:sldId id="261" r:id="rId5"/>
    <p:sldId id="263" r:id="rId6"/>
    <p:sldId id="264" r:id="rId7"/>
    <p:sldId id="265" r:id="rId8"/>
    <p:sldId id="266" r:id="rId9"/>
    <p:sldId id="267" r:id="rId10"/>
    <p:sldId id="307" r:id="rId11"/>
    <p:sldId id="308" r:id="rId12"/>
    <p:sldId id="309" r:id="rId13"/>
    <p:sldId id="310" r:id="rId14"/>
    <p:sldId id="311"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4" r:id="rId48"/>
    <p:sldId id="305" r:id="rId49"/>
    <p:sldId id="306" r:id="rId50"/>
    <p:sldId id="31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4BB59-46E7-4B97-B9C1-D530946C2480}" v="2" dt="2019-12-10T00:43:52.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64" d="100"/>
          <a:sy n="164" d="100"/>
        </p:scale>
        <p:origin x="96" y="92"/>
      </p:cViewPr>
      <p:guideLst/>
    </p:cSldViewPr>
  </p:slideViewPr>
  <p:notesTextViewPr>
    <p:cViewPr>
      <p:scale>
        <a:sx n="1" d="1"/>
        <a:sy n="1" d="1"/>
      </p:scale>
      <p:origin x="0" y="0"/>
    </p:cViewPr>
  </p:notesTextViewPr>
  <p:sorterViewPr>
    <p:cViewPr>
      <p:scale>
        <a:sx n="100" d="100"/>
        <a:sy n="100" d="100"/>
      </p:scale>
      <p:origin x="0" y="-2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peters" userId="47c80ed1129101aa" providerId="LiveId" clId="{CB14BB59-46E7-4B97-B9C1-D530946C2480}"/>
    <pc:docChg chg="modSld">
      <pc:chgData name="john peters" userId="47c80ed1129101aa" providerId="LiveId" clId="{CB14BB59-46E7-4B97-B9C1-D530946C2480}" dt="2019-12-10T00:43:52.864" v="1" actId="1036"/>
      <pc:docMkLst>
        <pc:docMk/>
      </pc:docMkLst>
      <pc:sldChg chg="modSp">
        <pc:chgData name="john peters" userId="47c80ed1129101aa" providerId="LiveId" clId="{CB14BB59-46E7-4B97-B9C1-D530946C2480}" dt="2019-12-10T00:43:52.864" v="1" actId="1036"/>
        <pc:sldMkLst>
          <pc:docMk/>
          <pc:sldMk cId="1525238168" sldId="296"/>
        </pc:sldMkLst>
        <pc:picChg chg="mod">
          <ac:chgData name="john peters" userId="47c80ed1129101aa" providerId="LiveId" clId="{CB14BB59-46E7-4B97-B9C1-D530946C2480}" dt="2019-12-10T00:43:52.864" v="1" actId="1036"/>
          <ac:picMkLst>
            <pc:docMk/>
            <pc:sldMk cId="1525238168" sldId="296"/>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E85AA-8FC6-4CFD-90BB-9EE58ECA9125}"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ADF92-A6AE-4436-A1A7-4B6EDB9C67A6}" type="slidenum">
              <a:rPr lang="en-US" smtClean="0"/>
              <a:t>‹#›</a:t>
            </a:fld>
            <a:endParaRPr lang="en-US"/>
          </a:p>
        </p:txBody>
      </p:sp>
    </p:spTree>
    <p:extLst>
      <p:ext uri="{BB962C8B-B14F-4D97-AF65-F5344CB8AC3E}">
        <p14:creationId xmlns:p14="http://schemas.microsoft.com/office/powerpoint/2010/main" val="271536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CD336C-13DA-4DF6-B3E7-7FC9FF3459FC}" type="slidenum">
              <a:rPr lang="en-US" altLang="en-US" smtClean="0"/>
              <a:pPr>
                <a:spcBef>
                  <a:spcPct val="0"/>
                </a:spcBef>
              </a:pPr>
              <a:t>7</a:t>
            </a:fld>
            <a:endParaRPr lang="en-US" altLang="en-US"/>
          </a:p>
        </p:txBody>
      </p:sp>
    </p:spTree>
    <p:extLst>
      <p:ext uri="{BB962C8B-B14F-4D97-AF65-F5344CB8AC3E}">
        <p14:creationId xmlns:p14="http://schemas.microsoft.com/office/powerpoint/2010/main" val="109024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17B4D-313E-4CAC-9D4E-C9D338FAA56F}" type="slidenum">
              <a:rPr lang="en-US" altLang="en-US" smtClean="0"/>
              <a:pPr>
                <a:spcBef>
                  <a:spcPct val="0"/>
                </a:spcBef>
              </a:pPr>
              <a:t>8</a:t>
            </a:fld>
            <a:endParaRPr lang="en-US" altLang="en-US"/>
          </a:p>
        </p:txBody>
      </p:sp>
    </p:spTree>
    <p:extLst>
      <p:ext uri="{BB962C8B-B14F-4D97-AF65-F5344CB8AC3E}">
        <p14:creationId xmlns:p14="http://schemas.microsoft.com/office/powerpoint/2010/main" val="335568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BA56F-737F-49FA-A6B7-D8CC666EEC75}" type="slidenum">
              <a:rPr lang="en-US" altLang="en-US" smtClean="0"/>
              <a:pPr>
                <a:spcBef>
                  <a:spcPct val="0"/>
                </a:spcBef>
              </a:pPr>
              <a:t>9</a:t>
            </a:fld>
            <a:endParaRPr lang="en-US" altLang="en-US"/>
          </a:p>
        </p:txBody>
      </p:sp>
    </p:spTree>
    <p:extLst>
      <p:ext uri="{BB962C8B-B14F-4D97-AF65-F5344CB8AC3E}">
        <p14:creationId xmlns:p14="http://schemas.microsoft.com/office/powerpoint/2010/main" val="218315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289433-2CD2-4215-93FB-3666FC7E059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253208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89433-2CD2-4215-93FB-3666FC7E059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401025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89433-2CD2-4215-93FB-3666FC7E059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40331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89433-2CD2-4215-93FB-3666FC7E059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39531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289433-2CD2-4215-93FB-3666FC7E059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219559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89433-2CD2-4215-93FB-3666FC7E059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19080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89433-2CD2-4215-93FB-3666FC7E0598}"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38631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289433-2CD2-4215-93FB-3666FC7E0598}"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159527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89433-2CD2-4215-93FB-3666FC7E0598}"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262485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289433-2CD2-4215-93FB-3666FC7E059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425639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289433-2CD2-4215-93FB-3666FC7E059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0ABBE-4620-4390-AEE6-7D59B0115360}" type="slidenum">
              <a:rPr lang="en-US" smtClean="0"/>
              <a:t>‹#›</a:t>
            </a:fld>
            <a:endParaRPr lang="en-US"/>
          </a:p>
        </p:txBody>
      </p:sp>
    </p:spTree>
    <p:extLst>
      <p:ext uri="{BB962C8B-B14F-4D97-AF65-F5344CB8AC3E}">
        <p14:creationId xmlns:p14="http://schemas.microsoft.com/office/powerpoint/2010/main" val="6116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89433-2CD2-4215-93FB-3666FC7E0598}"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0ABBE-4620-4390-AEE6-7D59B0115360}" type="slidenum">
              <a:rPr lang="en-US" smtClean="0"/>
              <a:t>‹#›</a:t>
            </a:fld>
            <a:endParaRPr lang="en-US"/>
          </a:p>
        </p:txBody>
      </p:sp>
    </p:spTree>
    <p:extLst>
      <p:ext uri="{BB962C8B-B14F-4D97-AF65-F5344CB8AC3E}">
        <p14:creationId xmlns:p14="http://schemas.microsoft.com/office/powerpoint/2010/main" val="295406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Wheelchair</a:t>
            </a:r>
            <a:r>
              <a:rPr lang="en-US" b="1"/>
              <a:t>: Contact </a:t>
            </a:r>
            <a:r>
              <a:rPr lang="en-US" b="1" dirty="0"/>
              <a:t>&amp; Control™</a:t>
            </a:r>
            <a:br>
              <a:rPr lang="en-US" dirty="0"/>
            </a:br>
            <a:r>
              <a:rPr lang="en-US" dirty="0"/>
              <a:t>User-Level Program</a:t>
            </a:r>
          </a:p>
        </p:txBody>
      </p:sp>
      <p:sp>
        <p:nvSpPr>
          <p:cNvPr id="3" name="Subtitle 2"/>
          <p:cNvSpPr>
            <a:spLocks noGrp="1"/>
          </p:cNvSpPr>
          <p:nvPr>
            <p:ph type="subTitle" idx="1"/>
          </p:nvPr>
        </p:nvSpPr>
        <p:spPr/>
        <p:txBody>
          <a:bodyPr/>
          <a:lstStyle/>
          <a:p>
            <a:endParaRPr lang="en-US"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37710" y="3602038"/>
            <a:ext cx="2977515" cy="1655762"/>
          </a:xfrm>
          <a:prstGeom prst="rect">
            <a:avLst/>
          </a:prstGeom>
        </p:spPr>
      </p:pic>
      <p:sp>
        <p:nvSpPr>
          <p:cNvPr id="5" name="Footer Placeholder 4"/>
          <p:cNvSpPr>
            <a:spLocks noGrp="1"/>
          </p:cNvSpPr>
          <p:nvPr>
            <p:ph type="ftr" sz="quarter" idx="11"/>
          </p:nvPr>
        </p:nvSpPr>
        <p:spPr/>
        <p:txBody>
          <a:bodyPr/>
          <a:lstStyle/>
          <a:p>
            <a:r>
              <a:rPr lang="en-US"/>
              <a:t>Copyright 2017. A.R.R.</a:t>
            </a:r>
          </a:p>
        </p:txBody>
      </p:sp>
      <p:sp>
        <p:nvSpPr>
          <p:cNvPr id="6" name="Slide Number Placeholder 5"/>
          <p:cNvSpPr>
            <a:spLocks noGrp="1"/>
          </p:cNvSpPr>
          <p:nvPr>
            <p:ph type="sldNum" sz="quarter" idx="12"/>
          </p:nvPr>
        </p:nvSpPr>
        <p:spPr/>
        <p:txBody>
          <a:bodyPr/>
          <a:lstStyle/>
          <a:p>
            <a:fld id="{B523A1CF-F061-4E7C-B089-50978D3AD399}" type="slidenum">
              <a:rPr lang="en-US" smtClean="0"/>
              <a:t>1</a:t>
            </a:fld>
            <a:endParaRPr lang="en-US"/>
          </a:p>
        </p:txBody>
      </p:sp>
    </p:spTree>
    <p:extLst>
      <p:ext uri="{BB962C8B-B14F-4D97-AF65-F5344CB8AC3E}">
        <p14:creationId xmlns:p14="http://schemas.microsoft.com/office/powerpoint/2010/main" val="365951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81201"/>
            <a:ext cx="7772400" cy="1619250"/>
          </a:xfrm>
        </p:spPr>
        <p:txBody>
          <a:bodyPr>
            <a:normAutofit fontScale="90000"/>
          </a:bodyPr>
          <a:lstStyle/>
          <a:p>
            <a:pPr algn="ctr"/>
            <a:r>
              <a:rPr lang="en-US" dirty="0"/>
              <a:t>Lesson:</a:t>
            </a:r>
            <a:br>
              <a:rPr lang="en-US" dirty="0"/>
            </a:br>
            <a:r>
              <a:rPr lang="en-US" dirty="0"/>
              <a:t>WHEELCHAIRS</a:t>
            </a:r>
          </a:p>
        </p:txBody>
      </p:sp>
      <p:sp>
        <p:nvSpPr>
          <p:cNvPr id="3" name="Subtitle 2"/>
          <p:cNvSpPr>
            <a:spLocks noGrp="1"/>
          </p:cNvSpPr>
          <p:nvPr>
            <p:ph type="subTitle" idx="1"/>
          </p:nvPr>
        </p:nvSpPr>
        <p:spPr/>
        <p:txBody>
          <a:bodyPr/>
          <a:lstStyle/>
          <a:p>
            <a:endParaRPr lang="en-US" dirty="0">
              <a:solidFill>
                <a:schemeClr val="tx1"/>
              </a:solidFill>
            </a:endParaRPr>
          </a:p>
          <a:p>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10</a:t>
            </a:fld>
            <a:endParaRPr lang="en-US"/>
          </a:p>
        </p:txBody>
      </p:sp>
    </p:spTree>
    <p:extLst>
      <p:ext uri="{BB962C8B-B14F-4D97-AF65-F5344CB8AC3E}">
        <p14:creationId xmlns:p14="http://schemas.microsoft.com/office/powerpoint/2010/main" val="347693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WHEELCHAIRS</a:t>
            </a:r>
          </a:p>
        </p:txBody>
      </p:sp>
      <p:sp>
        <p:nvSpPr>
          <p:cNvPr id="3" name="Content Placeholder 2"/>
          <p:cNvSpPr>
            <a:spLocks noGrp="1"/>
          </p:cNvSpPr>
          <p:nvPr>
            <p:ph idx="1"/>
          </p:nvPr>
        </p:nvSpPr>
        <p:spPr/>
        <p:txBody>
          <a:bodyPr>
            <a:normAutofit/>
          </a:bodyPr>
          <a:lstStyle/>
          <a:p>
            <a:pPr marL="0" indent="0">
              <a:buNone/>
            </a:pPr>
            <a:r>
              <a:rPr lang="en-US" sz="4000" b="1" dirty="0"/>
              <a:t>ADA WHEELCHAIR DEFINITION</a:t>
            </a:r>
          </a:p>
          <a:p>
            <a:pPr lvl="1"/>
            <a:r>
              <a:rPr lang="en-US" sz="4000" dirty="0"/>
              <a:t>“a manually operated or power-driven device designed primarily for use by an individual with a mobility disability for the main purpose of indoor, or both indoor and outdoor, locomotion” </a:t>
            </a:r>
            <a:r>
              <a:rPr lang="en-US" dirty="0"/>
              <a:t>(www.adataorg).</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11</a:t>
            </a:fld>
            <a:endParaRPr lang="en-US"/>
          </a:p>
        </p:txBody>
      </p:sp>
    </p:spTree>
    <p:extLst>
      <p:ext uri="{BB962C8B-B14F-4D97-AF65-F5344CB8AC3E}">
        <p14:creationId xmlns:p14="http://schemas.microsoft.com/office/powerpoint/2010/main" val="10063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WHEELCHAIRS</a:t>
            </a:r>
          </a:p>
        </p:txBody>
      </p:sp>
      <p:sp>
        <p:nvSpPr>
          <p:cNvPr id="3" name="Content Placeholder 2"/>
          <p:cNvSpPr>
            <a:spLocks noGrp="1"/>
          </p:cNvSpPr>
          <p:nvPr>
            <p:ph idx="1"/>
          </p:nvPr>
        </p:nvSpPr>
        <p:spPr/>
        <p:txBody>
          <a:bodyPr>
            <a:normAutofit/>
          </a:bodyPr>
          <a:lstStyle/>
          <a:p>
            <a:pPr marL="0" indent="0">
              <a:buNone/>
            </a:pPr>
            <a:r>
              <a:rPr lang="en-US" sz="4000" b="1" dirty="0"/>
              <a:t>ANOTHER WHEELCHAIR DEFINITION</a:t>
            </a:r>
          </a:p>
          <a:p>
            <a:pPr lvl="1"/>
            <a:r>
              <a:rPr lang="en-US" sz="4000" dirty="0" err="1"/>
              <a:t>Kamenetz</a:t>
            </a:r>
            <a:r>
              <a:rPr lang="en-US" sz="4000" dirty="0"/>
              <a:t> (1969), author of definitive text on wheelchairs:</a:t>
            </a:r>
          </a:p>
          <a:p>
            <a:pPr marL="457200" lvl="1" indent="0">
              <a:buNone/>
            </a:pPr>
            <a:endParaRPr lang="en-US" sz="4000" dirty="0"/>
          </a:p>
          <a:p>
            <a:pPr lvl="1"/>
            <a:r>
              <a:rPr lang="en-US" sz="4000" dirty="0"/>
              <a:t>“. . . Any chair on wheels . . . That can be propelled by the action of its occupant upon the chair itself” </a:t>
            </a:r>
            <a:r>
              <a:rPr lang="en-US" dirty="0"/>
              <a:t>(p.  59).</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12</a:t>
            </a:fld>
            <a:endParaRPr lang="en-US"/>
          </a:p>
        </p:txBody>
      </p:sp>
    </p:spTree>
    <p:extLst>
      <p:ext uri="{BB962C8B-B14F-4D97-AF65-F5344CB8AC3E}">
        <p14:creationId xmlns:p14="http://schemas.microsoft.com/office/powerpoint/2010/main" val="290138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WHEELCHAIR NOMENCLATURE</a:t>
            </a:r>
          </a:p>
        </p:txBody>
      </p:sp>
      <p:sp>
        <p:nvSpPr>
          <p:cNvPr id="3" name="Content Placeholder 2"/>
          <p:cNvSpPr>
            <a:spLocks noGrp="1"/>
          </p:cNvSpPr>
          <p:nvPr>
            <p:ph idx="1"/>
          </p:nvPr>
        </p:nvSpPr>
        <p:spPr>
          <a:xfrm>
            <a:off x="838200" y="1607242"/>
            <a:ext cx="10515600" cy="4644968"/>
          </a:xfrm>
        </p:spPr>
        <p:txBody>
          <a:bodyPr>
            <a:normAutofit/>
          </a:bodyPr>
          <a:lstStyle/>
          <a:p>
            <a:pPr marL="0" lvl="0" indent="0">
              <a:buNone/>
            </a:pPr>
            <a:endParaRPr lang="en-US" b="1"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pic>
        <p:nvPicPr>
          <p:cNvPr id="6" name="Picture 5"/>
          <p:cNvPicPr>
            <a:picLocks noChangeAspect="1"/>
          </p:cNvPicPr>
          <p:nvPr/>
        </p:nvPicPr>
        <p:blipFill>
          <a:blip r:embed="rId3"/>
          <a:stretch>
            <a:fillRect/>
          </a:stretch>
        </p:blipFill>
        <p:spPr>
          <a:xfrm>
            <a:off x="4120515" y="1607242"/>
            <a:ext cx="4032885" cy="4749108"/>
          </a:xfrm>
          <a:prstGeom prst="rect">
            <a:avLst/>
          </a:prstGeom>
        </p:spPr>
      </p:pic>
      <p:sp>
        <p:nvSpPr>
          <p:cNvPr id="7" name="Slide Number Placeholder 6"/>
          <p:cNvSpPr>
            <a:spLocks noGrp="1"/>
          </p:cNvSpPr>
          <p:nvPr>
            <p:ph type="sldNum" sz="quarter" idx="12"/>
          </p:nvPr>
        </p:nvSpPr>
        <p:spPr/>
        <p:txBody>
          <a:bodyPr/>
          <a:lstStyle/>
          <a:p>
            <a:fld id="{B523A1CF-F061-4E7C-B089-50978D3AD399}" type="slidenum">
              <a:rPr lang="en-US" smtClean="0"/>
              <a:t>13</a:t>
            </a:fld>
            <a:endParaRPr lang="en-US"/>
          </a:p>
        </p:txBody>
      </p:sp>
    </p:spTree>
    <p:extLst>
      <p:ext uri="{BB962C8B-B14F-4D97-AF65-F5344CB8AC3E}">
        <p14:creationId xmlns:p14="http://schemas.microsoft.com/office/powerpoint/2010/main" val="225557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WHEELCHAIRS</a:t>
            </a:r>
          </a:p>
        </p:txBody>
      </p:sp>
      <p:sp>
        <p:nvSpPr>
          <p:cNvPr id="3" name="Content Placeholder 2"/>
          <p:cNvSpPr>
            <a:spLocks noGrp="1"/>
          </p:cNvSpPr>
          <p:nvPr>
            <p:ph idx="1"/>
          </p:nvPr>
        </p:nvSpPr>
        <p:spPr/>
        <p:txBody>
          <a:bodyPr>
            <a:normAutofit lnSpcReduction="10000"/>
          </a:bodyPr>
          <a:lstStyle/>
          <a:p>
            <a:pPr lvl="0"/>
            <a:r>
              <a:rPr lang="en-US" sz="4000" dirty="0"/>
              <a:t>Today: more than 100 types of wheelchairs.</a:t>
            </a:r>
          </a:p>
          <a:p>
            <a:pPr marL="0" lvl="0" indent="0">
              <a:buNone/>
            </a:pPr>
            <a:endParaRPr lang="en-US" sz="4000" dirty="0"/>
          </a:p>
          <a:p>
            <a:pPr lvl="0"/>
            <a:r>
              <a:rPr lang="en-US" sz="4000" dirty="0"/>
              <a:t>Estimation: about 3.3 million wheelchair users in the United States</a:t>
            </a:r>
          </a:p>
          <a:p>
            <a:pPr marL="0" lvl="0" indent="0">
              <a:buNone/>
            </a:pPr>
            <a:endParaRPr lang="en-US" sz="4000" dirty="0"/>
          </a:p>
          <a:p>
            <a:pPr lvl="0"/>
            <a:r>
              <a:rPr lang="en-US" sz="4000" dirty="0"/>
              <a:t>Projection: annually increase, about 2 million people</a:t>
            </a:r>
          </a:p>
          <a:p>
            <a:pPr lvl="0"/>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14</a:t>
            </a:fld>
            <a:endParaRPr lang="en-US"/>
          </a:p>
        </p:txBody>
      </p:sp>
    </p:spTree>
    <p:extLst>
      <p:ext uri="{BB962C8B-B14F-4D97-AF65-F5344CB8AC3E}">
        <p14:creationId xmlns:p14="http://schemas.microsoft.com/office/powerpoint/2010/main" val="247404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Lesson:</a:t>
            </a:r>
            <a:br>
              <a:rPr lang="en-US" dirty="0"/>
            </a:br>
            <a:r>
              <a:rPr lang="en-US" dirty="0"/>
              <a:t>Americans With Disabilities Act</a:t>
            </a:r>
          </a:p>
        </p:txBody>
      </p:sp>
      <p:sp>
        <p:nvSpPr>
          <p:cNvPr id="3" name="Subtitle 2"/>
          <p:cNvSpPr>
            <a:spLocks noGrp="1"/>
          </p:cNvSpPr>
          <p:nvPr>
            <p:ph type="subTitle" idx="1"/>
          </p:nvPr>
        </p:nvSpPr>
        <p:spPr/>
        <p:txBody>
          <a:bodyPr/>
          <a:lstStyle/>
          <a:p>
            <a:endParaRPr lang="en-US" dirty="0"/>
          </a:p>
          <a:p>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15</a:t>
            </a:fld>
            <a:endParaRPr lang="en-US"/>
          </a:p>
        </p:txBody>
      </p:sp>
    </p:spTree>
    <p:extLst>
      <p:ext uri="{BB962C8B-B14F-4D97-AF65-F5344CB8AC3E}">
        <p14:creationId xmlns:p14="http://schemas.microsoft.com/office/powerpoint/2010/main" val="355974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a:bodyPr>
          <a:lstStyle/>
          <a:p>
            <a:r>
              <a:rPr lang="en-US" sz="4000" b="1" dirty="0"/>
              <a:t>Americans with Disabilities Act of 1990</a:t>
            </a:r>
            <a:r>
              <a:rPr lang="en-US" sz="4000" dirty="0"/>
              <a:t> (ADA), and the </a:t>
            </a:r>
            <a:r>
              <a:rPr lang="en-US" sz="4000" b="1" dirty="0"/>
              <a:t>ADA Amendments Act of 2008</a:t>
            </a:r>
            <a:r>
              <a:rPr lang="en-US" sz="4000" dirty="0"/>
              <a:t> (ADAAA).</a:t>
            </a:r>
          </a:p>
          <a:p>
            <a:pPr lvl="1"/>
            <a:r>
              <a:rPr lang="en-US" sz="4000" dirty="0"/>
              <a:t> Considered by many to be the second most important </a:t>
            </a:r>
            <a:r>
              <a:rPr lang="en-US" sz="4000" i="1" dirty="0"/>
              <a:t>civil rights </a:t>
            </a:r>
            <a:r>
              <a:rPr lang="en-US" sz="4000" dirty="0"/>
              <a:t>legislation to be passed by the United States Congress.</a:t>
            </a:r>
          </a:p>
          <a:p>
            <a:pPr lvl="1"/>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16</a:t>
            </a:fld>
            <a:endParaRPr lang="en-US"/>
          </a:p>
        </p:txBody>
      </p:sp>
    </p:spTree>
    <p:extLst>
      <p:ext uri="{BB962C8B-B14F-4D97-AF65-F5344CB8AC3E}">
        <p14:creationId xmlns:p14="http://schemas.microsoft.com/office/powerpoint/2010/main" val="35328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fontScale="85000" lnSpcReduction="20000"/>
          </a:bodyPr>
          <a:lstStyle/>
          <a:p>
            <a:r>
              <a:rPr lang="en-US" sz="4000" dirty="0"/>
              <a:t>The ADA and the ADAAA defines the term </a:t>
            </a:r>
            <a:r>
              <a:rPr lang="en-US" sz="4000" i="1" dirty="0"/>
              <a:t>disability</a:t>
            </a:r>
            <a:r>
              <a:rPr lang="en-US" sz="4000" dirty="0"/>
              <a:t>:</a:t>
            </a:r>
          </a:p>
          <a:p>
            <a:pPr marL="0" indent="0">
              <a:buNone/>
            </a:pPr>
            <a:endParaRPr lang="en-US" sz="4000" dirty="0"/>
          </a:p>
          <a:p>
            <a:pPr lvl="1"/>
            <a:r>
              <a:rPr lang="en-US" sz="4000" dirty="0"/>
              <a:t>A physical or mental impairment that substantially limits one or more major life activities of such individual;</a:t>
            </a:r>
          </a:p>
          <a:p>
            <a:pPr marL="457200" lvl="1" indent="0">
              <a:buNone/>
            </a:pPr>
            <a:endParaRPr lang="en-US" sz="4000" dirty="0"/>
          </a:p>
          <a:p>
            <a:pPr lvl="1"/>
            <a:r>
              <a:rPr lang="en-US" sz="4000" dirty="0"/>
              <a:t>A record of such an impairment; or</a:t>
            </a:r>
          </a:p>
          <a:p>
            <a:pPr marL="457200" lvl="1" indent="0">
              <a:buNone/>
            </a:pPr>
            <a:endParaRPr lang="en-US" sz="4000" dirty="0"/>
          </a:p>
          <a:p>
            <a:pPr lvl="1"/>
            <a:r>
              <a:rPr lang="en-US" sz="4000" dirty="0"/>
              <a:t>Being regarded as having such an impairment </a:t>
            </a:r>
            <a:r>
              <a:rPr lang="en-US" sz="2100" dirty="0"/>
              <a:t>(24 U.S.C. §12012(1).</a:t>
            </a:r>
          </a:p>
          <a:p>
            <a:endParaRPr lang="en-US" sz="2100"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17</a:t>
            </a:fld>
            <a:endParaRPr lang="en-US"/>
          </a:p>
        </p:txBody>
      </p:sp>
    </p:spTree>
    <p:extLst>
      <p:ext uri="{BB962C8B-B14F-4D97-AF65-F5344CB8AC3E}">
        <p14:creationId xmlns:p14="http://schemas.microsoft.com/office/powerpoint/2010/main" val="63770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a:bodyPr>
          <a:lstStyle/>
          <a:p>
            <a:r>
              <a:rPr lang="en-US" sz="4000" dirty="0"/>
              <a:t>If any </a:t>
            </a:r>
            <a:r>
              <a:rPr lang="en-US" sz="4000" i="1" dirty="0"/>
              <a:t>one</a:t>
            </a:r>
            <a:r>
              <a:rPr lang="en-US" sz="4000" dirty="0"/>
              <a:t> of these criteria apply to a wheelchair user, (s)he may then be considered as having a disability, and is protected by federal law.</a:t>
            </a:r>
          </a:p>
          <a:p>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5" name="Slide Number Placeholder 4"/>
          <p:cNvSpPr>
            <a:spLocks noGrp="1"/>
          </p:cNvSpPr>
          <p:nvPr>
            <p:ph type="sldNum" sz="quarter" idx="12"/>
          </p:nvPr>
        </p:nvSpPr>
        <p:spPr/>
        <p:txBody>
          <a:bodyPr/>
          <a:lstStyle/>
          <a:p>
            <a:fld id="{B523A1CF-F061-4E7C-B089-50978D3AD399}" type="slidenum">
              <a:rPr lang="en-US" smtClean="0"/>
              <a:t>18</a:t>
            </a:fld>
            <a:endParaRPr lang="en-US"/>
          </a:p>
        </p:txBody>
      </p:sp>
    </p:spTree>
    <p:extLst>
      <p:ext uri="{BB962C8B-B14F-4D97-AF65-F5344CB8AC3E}">
        <p14:creationId xmlns:p14="http://schemas.microsoft.com/office/powerpoint/2010/main" val="387727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a:bodyPr>
          <a:lstStyle/>
          <a:p>
            <a:r>
              <a:rPr lang="en-US" sz="4000" dirty="0"/>
              <a:t>If </a:t>
            </a:r>
            <a:r>
              <a:rPr lang="en-US" sz="4000" i="1" dirty="0"/>
              <a:t>disabled</a:t>
            </a:r>
            <a:r>
              <a:rPr lang="en-US" sz="4000" dirty="0"/>
              <a:t> under federal law, Title II of the ADA makes it illegal for a public entity, such as a law enforcement agency, to exclude the person “from participation in or be denied the benefits of the services, programs, or activities of a public entity, or be subjected to discrimination by any such entity” </a:t>
            </a:r>
            <a:r>
              <a:rPr lang="en-US" sz="1800" dirty="0"/>
              <a:t>(42 U.S.C. §12132). </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19</a:t>
            </a:fld>
            <a:endParaRPr lang="en-US"/>
          </a:p>
        </p:txBody>
      </p:sp>
    </p:spTree>
    <p:extLst>
      <p:ext uri="{BB962C8B-B14F-4D97-AF65-F5344CB8AC3E}">
        <p14:creationId xmlns:p14="http://schemas.microsoft.com/office/powerpoint/2010/main" val="255769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Copyright Notice</a:t>
            </a:r>
          </a:p>
        </p:txBody>
      </p:sp>
      <p:sp>
        <p:nvSpPr>
          <p:cNvPr id="3" name="Content Placeholder 2"/>
          <p:cNvSpPr>
            <a:spLocks noGrp="1"/>
          </p:cNvSpPr>
          <p:nvPr>
            <p:ph idx="1"/>
          </p:nvPr>
        </p:nvSpPr>
        <p:spPr/>
        <p:txBody>
          <a:bodyPr>
            <a:normAutofit/>
          </a:bodyPr>
          <a:lstStyle/>
          <a:p>
            <a:r>
              <a:rPr lang="en-US" sz="4100" dirty="0"/>
              <a:t>Copyright 2017, Institute for the Prevention of In-custody Deaths, Inc. All rights reserved.  No part of this publication may be reproduced, in whole or in part, in any form or by any means, without permission in writing from the publisher and the copyright owner.</a:t>
            </a:r>
          </a:p>
          <a:p>
            <a:pPr marL="0" indent="0">
              <a:buNone/>
            </a:pP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Copyright 2017. A.R.R.</a:t>
            </a:r>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t>2</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376973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fontScale="92500"/>
          </a:bodyPr>
          <a:lstStyle/>
          <a:p>
            <a:r>
              <a:rPr lang="en-US" sz="4000" b="1" dirty="0"/>
              <a:t>Section 1630.2(h) Physical or Mental Impairment</a:t>
            </a:r>
            <a:endParaRPr lang="en-US" sz="4000" dirty="0"/>
          </a:p>
          <a:p>
            <a:pPr lvl="0"/>
            <a:r>
              <a:rPr lang="en-US" sz="4000" dirty="0"/>
              <a:t>Any physiological disorder, or condition, cosmetic disfigurement, or anatomical loss affecting one or more of the following body systems: neurological, musculoskeletal, special senses organs, respiratory (including speech organs), cardiovascular, reproductive, digestive, genitor-urinary, hemic and lymphatic, skin, and endocrine; or</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20</a:t>
            </a:fld>
            <a:endParaRPr lang="en-US"/>
          </a:p>
        </p:txBody>
      </p:sp>
    </p:spTree>
    <p:extLst>
      <p:ext uri="{BB962C8B-B14F-4D97-AF65-F5344CB8AC3E}">
        <p14:creationId xmlns:p14="http://schemas.microsoft.com/office/powerpoint/2010/main" val="184239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a:bodyPr>
          <a:lstStyle/>
          <a:p>
            <a:r>
              <a:rPr lang="en-US" sz="4000" b="1" dirty="0"/>
              <a:t>Section 1630.2(h) Physical or Mental Impairment</a:t>
            </a:r>
            <a:endParaRPr lang="en-US" sz="4000" dirty="0"/>
          </a:p>
          <a:p>
            <a:pPr lvl="0"/>
            <a:r>
              <a:rPr lang="en-US" sz="4000" dirty="0"/>
              <a:t>Any mental or psychological disorder, such as mental retardation, organic brain syndrome, emotional or mental illness, and specific learning disabilities.</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21</a:t>
            </a:fld>
            <a:endParaRPr lang="en-US"/>
          </a:p>
        </p:txBody>
      </p:sp>
    </p:spTree>
    <p:extLst>
      <p:ext uri="{BB962C8B-B14F-4D97-AF65-F5344CB8AC3E}">
        <p14:creationId xmlns:p14="http://schemas.microsoft.com/office/powerpoint/2010/main" val="59787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Disabilities and the Law</a:t>
            </a:r>
          </a:p>
        </p:txBody>
      </p:sp>
      <p:sp>
        <p:nvSpPr>
          <p:cNvPr id="3" name="Content Placeholder 2"/>
          <p:cNvSpPr>
            <a:spLocks noGrp="1"/>
          </p:cNvSpPr>
          <p:nvPr>
            <p:ph idx="1"/>
          </p:nvPr>
        </p:nvSpPr>
        <p:spPr/>
        <p:txBody>
          <a:bodyPr>
            <a:normAutofit/>
          </a:bodyPr>
          <a:lstStyle/>
          <a:p>
            <a:r>
              <a:rPr lang="en-US" sz="4000" dirty="0"/>
              <a:t>The terms </a:t>
            </a:r>
            <a:r>
              <a:rPr lang="en-US" sz="4000" u="sng" dirty="0"/>
              <a:t>disability </a:t>
            </a:r>
            <a:r>
              <a:rPr lang="en-US" sz="4000" dirty="0"/>
              <a:t>and </a:t>
            </a:r>
            <a:r>
              <a:rPr lang="en-US" sz="4000" u="sng" dirty="0"/>
              <a:t>qualified individual with a disability </a:t>
            </a:r>
            <a:r>
              <a:rPr lang="en-US" sz="4000" dirty="0"/>
              <a:t>does not include individuals currently engaging in the illegal use of drugs, when the covered entity acts on the basis of such use.</a:t>
            </a:r>
          </a:p>
          <a:p>
            <a:pPr lvl="0"/>
            <a:r>
              <a:rPr lang="en-US" sz="4000" u="sng" dirty="0"/>
              <a:t>Drug </a:t>
            </a:r>
            <a:r>
              <a:rPr lang="en-US" sz="4000" dirty="0"/>
              <a:t>means a controlled substance, as defined in schedules I through V of Section 202 of the Controlled Substances Act (21 U.S.C 812).</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22</a:t>
            </a:fld>
            <a:endParaRPr lang="en-US"/>
          </a:p>
        </p:txBody>
      </p:sp>
    </p:spTree>
    <p:extLst>
      <p:ext uri="{BB962C8B-B14F-4D97-AF65-F5344CB8AC3E}">
        <p14:creationId xmlns:p14="http://schemas.microsoft.com/office/powerpoint/2010/main" val="413966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Lesson:</a:t>
            </a:r>
            <a:br>
              <a:rPr lang="en-US" dirty="0"/>
            </a:br>
            <a:r>
              <a:rPr lang="en-US" dirty="0"/>
              <a:t>Visible and Invisible Disabilities</a:t>
            </a:r>
          </a:p>
        </p:txBody>
      </p:sp>
      <p:sp>
        <p:nvSpPr>
          <p:cNvPr id="3" name="Subtitle 2"/>
          <p:cNvSpPr>
            <a:spLocks noGrp="1"/>
          </p:cNvSpPr>
          <p:nvPr>
            <p:ph type="subTitle" idx="1"/>
          </p:nvPr>
        </p:nvSpPr>
        <p:spPr/>
        <p:txBody>
          <a:bodyPr/>
          <a:lstStyle/>
          <a:p>
            <a:endParaRPr lang="en-US" dirty="0">
              <a:solidFill>
                <a:schemeClr val="tx1"/>
              </a:solidFill>
            </a:endParaRPr>
          </a:p>
          <a:p>
            <a:endParaRPr lang="en-US" sz="4000"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5" name="Footer Placeholder 4"/>
          <p:cNvSpPr>
            <a:spLocks noGrp="1"/>
          </p:cNvSpPr>
          <p:nvPr>
            <p:ph type="ftr" sz="quarter" idx="11"/>
          </p:nvPr>
        </p:nvSpPr>
        <p:spPr/>
        <p:txBody>
          <a:bodyPr/>
          <a:lstStyle/>
          <a:p>
            <a:r>
              <a:rPr lang="en-US"/>
              <a:t>Copyright 2017. A.R.R.</a:t>
            </a:r>
          </a:p>
        </p:txBody>
      </p:sp>
      <p:sp>
        <p:nvSpPr>
          <p:cNvPr id="6" name="Slide Number Placeholder 5"/>
          <p:cNvSpPr>
            <a:spLocks noGrp="1"/>
          </p:cNvSpPr>
          <p:nvPr>
            <p:ph type="sldNum" sz="quarter" idx="12"/>
          </p:nvPr>
        </p:nvSpPr>
        <p:spPr/>
        <p:txBody>
          <a:bodyPr/>
          <a:lstStyle/>
          <a:p>
            <a:fld id="{B523A1CF-F061-4E7C-B089-50978D3AD399}" type="slidenum">
              <a:rPr lang="en-US" smtClean="0"/>
              <a:t>23</a:t>
            </a:fld>
            <a:endParaRPr lang="en-US"/>
          </a:p>
        </p:txBody>
      </p:sp>
    </p:spTree>
    <p:extLst>
      <p:ext uri="{BB962C8B-B14F-4D97-AF65-F5344CB8AC3E}">
        <p14:creationId xmlns:p14="http://schemas.microsoft.com/office/powerpoint/2010/main" val="105629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Visible &amp; Invisible Disabilities</a:t>
            </a:r>
          </a:p>
        </p:txBody>
      </p:sp>
      <p:sp>
        <p:nvSpPr>
          <p:cNvPr id="3" name="Content Placeholder 2"/>
          <p:cNvSpPr>
            <a:spLocks noGrp="1"/>
          </p:cNvSpPr>
          <p:nvPr>
            <p:ph idx="1"/>
          </p:nvPr>
        </p:nvSpPr>
        <p:spPr/>
        <p:txBody>
          <a:bodyPr>
            <a:normAutofit/>
          </a:bodyPr>
          <a:lstStyle/>
          <a:p>
            <a:r>
              <a:rPr lang="en-US" sz="4000" dirty="0"/>
              <a:t>Two disability categories: </a:t>
            </a:r>
          </a:p>
          <a:p>
            <a:pPr lvl="1"/>
            <a:r>
              <a:rPr lang="en-US" sz="4000" dirty="0"/>
              <a:t>Visible and</a:t>
            </a:r>
          </a:p>
          <a:p>
            <a:pPr lvl="1"/>
            <a:r>
              <a:rPr lang="en-US" sz="4000" dirty="0"/>
              <a:t>Invisible.</a:t>
            </a:r>
          </a:p>
          <a:p>
            <a:pPr lvl="1"/>
            <a:endParaRPr lang="en-US" sz="4000" dirty="0"/>
          </a:p>
          <a:p>
            <a:r>
              <a:rPr lang="en-US" sz="4000" i="1" dirty="0"/>
              <a:t>Visible disabilities = seen</a:t>
            </a:r>
            <a:r>
              <a:rPr lang="en-US" sz="4000" dirty="0"/>
              <a:t>. </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24</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1179932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Visible &amp; Invisible Disabilities</a:t>
            </a:r>
          </a:p>
        </p:txBody>
      </p:sp>
      <p:sp>
        <p:nvSpPr>
          <p:cNvPr id="3" name="Content Placeholder 2"/>
          <p:cNvSpPr>
            <a:spLocks noGrp="1"/>
          </p:cNvSpPr>
          <p:nvPr>
            <p:ph idx="1"/>
          </p:nvPr>
        </p:nvSpPr>
        <p:spPr/>
        <p:txBody>
          <a:bodyPr>
            <a:normAutofit fontScale="92500" lnSpcReduction="10000"/>
          </a:bodyPr>
          <a:lstStyle/>
          <a:p>
            <a:r>
              <a:rPr lang="en-US" sz="4000" i="1" dirty="0"/>
              <a:t>Visible disabilities </a:t>
            </a:r>
            <a:r>
              <a:rPr lang="en-US" sz="4000" dirty="0"/>
              <a:t>include, but are not limited to:</a:t>
            </a:r>
          </a:p>
          <a:p>
            <a:pPr lvl="1"/>
            <a:r>
              <a:rPr lang="en-US" sz="4000" dirty="0"/>
              <a:t>hearing aid or cochlear implant, </a:t>
            </a:r>
          </a:p>
          <a:p>
            <a:pPr lvl="1"/>
            <a:r>
              <a:rPr lang="en-US" sz="4000" dirty="0"/>
              <a:t>wheelchair, </a:t>
            </a:r>
          </a:p>
          <a:p>
            <a:pPr lvl="1"/>
            <a:r>
              <a:rPr lang="en-US" sz="4000" dirty="0"/>
              <a:t>cane, </a:t>
            </a:r>
          </a:p>
          <a:p>
            <a:pPr lvl="1"/>
            <a:r>
              <a:rPr lang="en-US" sz="4000" dirty="0"/>
              <a:t>prosthesis,</a:t>
            </a:r>
          </a:p>
          <a:p>
            <a:pPr lvl="1"/>
            <a:r>
              <a:rPr lang="en-US" sz="4000" dirty="0"/>
              <a:t>amputations, </a:t>
            </a:r>
          </a:p>
          <a:p>
            <a:pPr lvl="1"/>
            <a:r>
              <a:rPr lang="en-US" sz="4000" dirty="0"/>
              <a:t>slurred speech, and/or</a:t>
            </a:r>
          </a:p>
          <a:p>
            <a:pPr lvl="1"/>
            <a:r>
              <a:rPr lang="en-US" sz="4000" dirty="0"/>
              <a:t>staggering gait or dragging a foot </a:t>
            </a:r>
            <a:r>
              <a:rPr lang="en-US" sz="1900" dirty="0"/>
              <a:t>(</a:t>
            </a:r>
            <a:r>
              <a:rPr lang="en-US" sz="1900" dirty="0" err="1"/>
              <a:t>Stonebrook</a:t>
            </a:r>
            <a:r>
              <a:rPr lang="en-US" sz="1900" dirty="0"/>
              <a:t>, 2006).</a:t>
            </a:r>
          </a:p>
          <a:p>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25</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7770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Visible &amp; Invisible Disabilities</a:t>
            </a:r>
          </a:p>
        </p:txBody>
      </p:sp>
      <p:sp>
        <p:nvSpPr>
          <p:cNvPr id="3" name="Content Placeholder 2"/>
          <p:cNvSpPr>
            <a:spLocks noGrp="1"/>
          </p:cNvSpPr>
          <p:nvPr>
            <p:ph idx="1"/>
          </p:nvPr>
        </p:nvSpPr>
        <p:spPr/>
        <p:txBody>
          <a:bodyPr>
            <a:normAutofit/>
          </a:bodyPr>
          <a:lstStyle/>
          <a:p>
            <a:r>
              <a:rPr lang="en-US" dirty="0"/>
              <a:t> </a:t>
            </a:r>
            <a:r>
              <a:rPr lang="en-US" sz="3800" i="1" dirty="0"/>
              <a:t>Invisible disabilities</a:t>
            </a:r>
            <a:r>
              <a:rPr lang="en-US" sz="3800" dirty="0"/>
              <a:t> not immediately apparent, and include, but are not limited to:</a:t>
            </a:r>
          </a:p>
          <a:p>
            <a:pPr marL="457200" lvl="1" indent="0">
              <a:buNone/>
            </a:pPr>
            <a:endParaRPr lang="en-US" dirty="0"/>
          </a:p>
          <a:p>
            <a:pPr marL="457200" lvl="1" indent="0">
              <a:buNone/>
            </a:pPr>
            <a:endParaRPr lang="en-US" dirty="0"/>
          </a:p>
          <a:p>
            <a:pPr marL="457200" lvl="1" indent="0">
              <a:buNone/>
            </a:pPr>
            <a:r>
              <a:rPr lang="en-US" sz="4400" dirty="0"/>
              <a:t>See page 16 of your wheelchair mini-book</a:t>
            </a:r>
          </a:p>
          <a:p>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26</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80889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Visible &amp; Invisible Disabilities</a:t>
            </a:r>
          </a:p>
        </p:txBody>
      </p:sp>
      <p:sp>
        <p:nvSpPr>
          <p:cNvPr id="3" name="Content Placeholder 2"/>
          <p:cNvSpPr>
            <a:spLocks noGrp="1"/>
          </p:cNvSpPr>
          <p:nvPr>
            <p:ph idx="1"/>
          </p:nvPr>
        </p:nvSpPr>
        <p:spPr/>
        <p:txBody>
          <a:bodyPr>
            <a:normAutofit/>
          </a:bodyPr>
          <a:lstStyle/>
          <a:p>
            <a:r>
              <a:rPr lang="en-US" dirty="0"/>
              <a:t> </a:t>
            </a:r>
            <a:r>
              <a:rPr lang="en-US" sz="3600" dirty="0"/>
              <a:t>About </a:t>
            </a:r>
            <a:r>
              <a:rPr lang="en-US" sz="3600" b="1" dirty="0"/>
              <a:t>1 of every 10 people</a:t>
            </a:r>
            <a:r>
              <a:rPr lang="en-US" sz="3600" dirty="0"/>
              <a:t> in the United States is </a:t>
            </a:r>
            <a:r>
              <a:rPr lang="en-US" sz="4000" dirty="0"/>
              <a:t>estimated to have </a:t>
            </a:r>
            <a:r>
              <a:rPr lang="en-US" sz="4000" i="1" dirty="0"/>
              <a:t>invisible disabilities</a:t>
            </a:r>
            <a:r>
              <a:rPr lang="en-US" sz="4000" dirty="0"/>
              <a:t>. </a:t>
            </a:r>
          </a:p>
          <a:p>
            <a:endParaRPr lang="en-US" sz="4000" dirty="0"/>
          </a:p>
          <a:p>
            <a:r>
              <a:rPr lang="en-US" sz="4000" dirty="0"/>
              <a:t>Individuals can have </a:t>
            </a:r>
            <a:r>
              <a:rPr lang="en-US" sz="4000" i="1" dirty="0"/>
              <a:t>visible</a:t>
            </a:r>
            <a:r>
              <a:rPr lang="en-US" sz="4000" dirty="0"/>
              <a:t> and </a:t>
            </a:r>
            <a:r>
              <a:rPr lang="en-US" sz="4000" i="1" dirty="0"/>
              <a:t>invisible </a:t>
            </a:r>
            <a:r>
              <a:rPr lang="en-US" sz="4000" dirty="0"/>
              <a:t>disabilities.</a:t>
            </a:r>
          </a:p>
          <a:p>
            <a:endParaRPr lang="en-US" sz="3400" dirty="0"/>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27</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2493487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0426"/>
            <a:ext cx="7772400" cy="1527175"/>
          </a:xfrm>
        </p:spPr>
        <p:txBody>
          <a:bodyPr>
            <a:normAutofit fontScale="90000"/>
          </a:bodyPr>
          <a:lstStyle/>
          <a:p>
            <a:pPr algn="ctr"/>
            <a:r>
              <a:rPr lang="en-US" dirty="0"/>
              <a:t>Lesson:</a:t>
            </a:r>
            <a:br>
              <a:rPr lang="en-US" dirty="0"/>
            </a:br>
            <a:r>
              <a:rPr lang="en-US" dirty="0"/>
              <a:t>Reasonable Accommodations &amp; Modifications</a:t>
            </a:r>
          </a:p>
        </p:txBody>
      </p:sp>
      <p:sp>
        <p:nvSpPr>
          <p:cNvPr id="3" name="Subtitle 2"/>
          <p:cNvSpPr>
            <a:spLocks noGrp="1"/>
          </p:cNvSpPr>
          <p:nvPr>
            <p:ph type="subTitle" idx="1"/>
          </p:nvPr>
        </p:nvSpPr>
        <p:spPr/>
        <p:txBody>
          <a:bodyPr/>
          <a:lstStyle/>
          <a:p>
            <a:endParaRPr lang="en-US" dirty="0">
              <a:solidFill>
                <a:schemeClr val="tx1"/>
              </a:solidFill>
            </a:endParaRPr>
          </a:p>
          <a:p>
            <a:endParaRPr lang="en-US" sz="4000"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5" name="Footer Placeholder 4"/>
          <p:cNvSpPr>
            <a:spLocks noGrp="1"/>
          </p:cNvSpPr>
          <p:nvPr>
            <p:ph type="ftr" sz="quarter" idx="11"/>
          </p:nvPr>
        </p:nvSpPr>
        <p:spPr/>
        <p:txBody>
          <a:bodyPr/>
          <a:lstStyle/>
          <a:p>
            <a:r>
              <a:rPr lang="en-US"/>
              <a:t>Copyright 2017. A.R.R.</a:t>
            </a:r>
          </a:p>
        </p:txBody>
      </p:sp>
      <p:sp>
        <p:nvSpPr>
          <p:cNvPr id="6" name="Slide Number Placeholder 5"/>
          <p:cNvSpPr>
            <a:spLocks noGrp="1"/>
          </p:cNvSpPr>
          <p:nvPr>
            <p:ph type="sldNum" sz="quarter" idx="12"/>
          </p:nvPr>
        </p:nvSpPr>
        <p:spPr/>
        <p:txBody>
          <a:bodyPr/>
          <a:lstStyle/>
          <a:p>
            <a:fld id="{B523A1CF-F061-4E7C-B089-50978D3AD399}" type="slidenum">
              <a:rPr lang="en-US" smtClean="0"/>
              <a:t>28</a:t>
            </a:fld>
            <a:endParaRPr lang="en-US"/>
          </a:p>
        </p:txBody>
      </p:sp>
    </p:spTree>
    <p:extLst>
      <p:ext uri="{BB962C8B-B14F-4D97-AF65-F5344CB8AC3E}">
        <p14:creationId xmlns:p14="http://schemas.microsoft.com/office/powerpoint/2010/main" val="369833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Reasonable Accommodations &amp; Modifications</a:t>
            </a:r>
          </a:p>
        </p:txBody>
      </p:sp>
      <p:sp>
        <p:nvSpPr>
          <p:cNvPr id="3" name="Content Placeholder 2"/>
          <p:cNvSpPr>
            <a:spLocks noGrp="1"/>
          </p:cNvSpPr>
          <p:nvPr>
            <p:ph idx="1"/>
          </p:nvPr>
        </p:nvSpPr>
        <p:spPr/>
        <p:txBody>
          <a:bodyPr>
            <a:normAutofit lnSpcReduction="10000"/>
          </a:bodyPr>
          <a:lstStyle/>
          <a:p>
            <a:r>
              <a:rPr lang="en-US" sz="4200" dirty="0"/>
              <a:t>Reasonable accommodation(s) may include:</a:t>
            </a:r>
          </a:p>
          <a:p>
            <a:pPr lvl="1"/>
            <a:r>
              <a:rPr lang="en-US" sz="4000" dirty="0"/>
              <a:t>Requesting an American Sign Language interpreter.</a:t>
            </a:r>
          </a:p>
          <a:p>
            <a:pPr lvl="1"/>
            <a:r>
              <a:rPr lang="en-US" sz="4000" dirty="0"/>
              <a:t>Obtaining a telephone for the deaf (TDD) or text telephone (TT),</a:t>
            </a:r>
          </a:p>
          <a:p>
            <a:pPr lvl="1"/>
            <a:r>
              <a:rPr lang="en-US" sz="4000" dirty="0"/>
              <a:t>Obtaining a wheelchair or other mobile assistive device,</a:t>
            </a:r>
          </a:p>
          <a:p>
            <a:pPr lvl="1"/>
            <a:r>
              <a:rPr lang="en-US" sz="4000" dirty="0"/>
              <a:t>Providing a cane or walker,</a:t>
            </a:r>
          </a:p>
          <a:p>
            <a:endParaRPr lang="en-US" sz="3400" dirty="0"/>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29</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32203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Disclaimer</a:t>
            </a:r>
          </a:p>
        </p:txBody>
      </p:sp>
      <p:sp>
        <p:nvSpPr>
          <p:cNvPr id="3" name="Content Placeholder 2"/>
          <p:cNvSpPr>
            <a:spLocks noGrp="1"/>
          </p:cNvSpPr>
          <p:nvPr>
            <p:ph idx="1"/>
          </p:nvPr>
        </p:nvSpPr>
        <p:spPr/>
        <p:txBody>
          <a:bodyPr>
            <a:normAutofit/>
          </a:bodyPr>
          <a:lstStyle/>
          <a:p>
            <a:r>
              <a:rPr lang="en-US" sz="4000" dirty="0"/>
              <a:t>You agree by participating in this program the information contained herein is to be used only for informational purposes, and shall not be construed as medical, legal, psychiatric, and/or other advice. </a:t>
            </a:r>
          </a:p>
          <a:p>
            <a:pPr marL="0" indent="0">
              <a:buNone/>
            </a:pPr>
            <a:endParaRPr lang="en-US" dirty="0"/>
          </a:p>
        </p:txBody>
      </p:sp>
      <p:sp>
        <p:nvSpPr>
          <p:cNvPr id="4" name="Footer Placeholder 3"/>
          <p:cNvSpPr>
            <a:spLocks noGrp="1"/>
          </p:cNvSpPr>
          <p:nvPr>
            <p:ph type="ftr" sz="quarter" idx="11"/>
          </p:nvPr>
        </p:nvSpPr>
        <p:spPr/>
        <p:txBody>
          <a:bodyPr/>
          <a:lstStyle/>
          <a:p>
            <a:r>
              <a:rPr lang="en-US"/>
              <a:t>Copyright 2017. A.R.R.</a:t>
            </a:r>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t>3</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2416263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Reasonable Accommodations &amp; Modifications</a:t>
            </a:r>
          </a:p>
        </p:txBody>
      </p:sp>
      <p:sp>
        <p:nvSpPr>
          <p:cNvPr id="3" name="Content Placeholder 2"/>
          <p:cNvSpPr>
            <a:spLocks noGrp="1"/>
          </p:cNvSpPr>
          <p:nvPr>
            <p:ph idx="1"/>
          </p:nvPr>
        </p:nvSpPr>
        <p:spPr/>
        <p:txBody>
          <a:bodyPr>
            <a:normAutofit/>
          </a:bodyPr>
          <a:lstStyle/>
          <a:p>
            <a:pPr lvl="1"/>
            <a:r>
              <a:rPr lang="en-US" sz="4000" dirty="0"/>
              <a:t>Transporting the individual in a special van or ambulance, </a:t>
            </a:r>
          </a:p>
          <a:p>
            <a:pPr lvl="1"/>
            <a:r>
              <a:rPr lang="en-US" sz="4000" dirty="0"/>
              <a:t>Providing physical assistance,</a:t>
            </a:r>
          </a:p>
          <a:p>
            <a:pPr lvl="1"/>
            <a:r>
              <a:rPr lang="en-US" sz="4000" dirty="0"/>
              <a:t>Using hand signals, </a:t>
            </a:r>
          </a:p>
          <a:p>
            <a:pPr lvl="1"/>
            <a:r>
              <a:rPr lang="en-US" sz="4000" dirty="0"/>
              <a:t>Asking another person to write down information for the individual, and/or</a:t>
            </a:r>
          </a:p>
          <a:p>
            <a:pPr lvl="1"/>
            <a:r>
              <a:rPr lang="en-US" sz="4000" dirty="0"/>
              <a:t>Handcuffing the person in the front.</a:t>
            </a:r>
          </a:p>
          <a:p>
            <a:pPr lvl="1"/>
            <a:endParaRPr lang="en-US" sz="4200" dirty="0"/>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30</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264695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Reasonable Accommodations &amp; Modifications</a:t>
            </a:r>
          </a:p>
        </p:txBody>
      </p:sp>
      <p:sp>
        <p:nvSpPr>
          <p:cNvPr id="3" name="Content Placeholder 2"/>
          <p:cNvSpPr>
            <a:spLocks noGrp="1"/>
          </p:cNvSpPr>
          <p:nvPr>
            <p:ph idx="1"/>
          </p:nvPr>
        </p:nvSpPr>
        <p:spPr/>
        <p:txBody>
          <a:bodyPr>
            <a:normAutofit/>
          </a:bodyPr>
          <a:lstStyle/>
          <a:p>
            <a:pPr marL="457200" lvl="1" indent="0">
              <a:buNone/>
            </a:pPr>
            <a:r>
              <a:rPr lang="en-US" sz="4200" b="1" dirty="0"/>
              <a:t>Handcuffing in the front</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31</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270" y="2355357"/>
            <a:ext cx="5764530" cy="388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864872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Reasonable Accommodations &amp; Modifications</a:t>
            </a:r>
          </a:p>
        </p:txBody>
      </p:sp>
      <p:sp>
        <p:nvSpPr>
          <p:cNvPr id="3" name="Content Placeholder 2"/>
          <p:cNvSpPr>
            <a:spLocks noGrp="1"/>
          </p:cNvSpPr>
          <p:nvPr>
            <p:ph idx="1"/>
          </p:nvPr>
        </p:nvSpPr>
        <p:spPr/>
        <p:txBody>
          <a:bodyPr>
            <a:normAutofit/>
          </a:bodyPr>
          <a:lstStyle/>
          <a:p>
            <a:pPr marL="457200" lvl="1" indent="0">
              <a:buNone/>
            </a:pPr>
            <a:r>
              <a:rPr lang="en-US" sz="4200" b="1" dirty="0"/>
              <a:t>Multiple handcuffs in the rear</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32</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23676"/>
            <a:ext cx="6848854" cy="32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3315050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Reasonable Accommodations &amp; Modifications</a:t>
            </a:r>
          </a:p>
        </p:txBody>
      </p:sp>
      <p:sp>
        <p:nvSpPr>
          <p:cNvPr id="3" name="Content Placeholder 2"/>
          <p:cNvSpPr>
            <a:spLocks noGrp="1"/>
          </p:cNvSpPr>
          <p:nvPr>
            <p:ph idx="1"/>
          </p:nvPr>
        </p:nvSpPr>
        <p:spPr/>
        <p:txBody>
          <a:bodyPr>
            <a:normAutofit/>
          </a:bodyPr>
          <a:lstStyle/>
          <a:p>
            <a:r>
              <a:rPr lang="en-US" sz="4000" dirty="0"/>
              <a:t>Remember: At issue is whether you caused the arrested person to suffer greater injury or indignity than other arrestees who were not disabled.</a:t>
            </a:r>
          </a:p>
          <a:p>
            <a:endParaRPr lang="en-US" sz="4000" dirty="0"/>
          </a:p>
          <a:p>
            <a:r>
              <a:rPr lang="en-US" sz="4000" b="1" dirty="0"/>
              <a:t>Document</a:t>
            </a:r>
            <a:r>
              <a:rPr lang="en-US" sz="4000" dirty="0"/>
              <a:t> what you did or did not do, and </a:t>
            </a:r>
            <a:r>
              <a:rPr lang="en-US" sz="4000" i="1" dirty="0"/>
              <a:t>why</a:t>
            </a:r>
            <a:r>
              <a:rPr lang="en-US" sz="4000" dirty="0"/>
              <a:t> in your report.</a:t>
            </a:r>
          </a:p>
          <a:p>
            <a:endParaRPr lang="en-US" sz="3600" dirty="0"/>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33</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4" name="Footer Placeholder 3"/>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2389518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Lesson:</a:t>
            </a:r>
            <a:br>
              <a:rPr lang="en-US" dirty="0"/>
            </a:br>
            <a:r>
              <a:rPr lang="en-US" dirty="0"/>
              <a:t>Prosthetics</a:t>
            </a:r>
          </a:p>
        </p:txBody>
      </p:sp>
      <p:sp>
        <p:nvSpPr>
          <p:cNvPr id="3" name="Subtitle 2"/>
          <p:cNvSpPr>
            <a:spLocks noGrp="1"/>
          </p:cNvSpPr>
          <p:nvPr>
            <p:ph type="subTitle" idx="1"/>
          </p:nvPr>
        </p:nvSpPr>
        <p:spPr/>
        <p:txBody>
          <a:bodyPr/>
          <a:lstStyle/>
          <a:p>
            <a:endParaRPr lang="en-US" dirty="0">
              <a:solidFill>
                <a:schemeClr val="tx1"/>
              </a:solidFill>
            </a:endParaRPr>
          </a:p>
          <a:p>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34</a:t>
            </a:fld>
            <a:endParaRPr lang="en-US"/>
          </a:p>
        </p:txBody>
      </p:sp>
    </p:spTree>
    <p:extLst>
      <p:ext uri="{BB962C8B-B14F-4D97-AF65-F5344CB8AC3E}">
        <p14:creationId xmlns:p14="http://schemas.microsoft.com/office/powerpoint/2010/main" val="3444336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Prosthetics</a:t>
            </a:r>
          </a:p>
        </p:txBody>
      </p:sp>
      <p:sp>
        <p:nvSpPr>
          <p:cNvPr id="3" name="Content Placeholder 2"/>
          <p:cNvSpPr>
            <a:spLocks noGrp="1"/>
          </p:cNvSpPr>
          <p:nvPr>
            <p:ph idx="1"/>
          </p:nvPr>
        </p:nvSpPr>
        <p:spPr/>
        <p:txBody>
          <a:bodyPr>
            <a:normAutofit/>
          </a:bodyPr>
          <a:lstStyle/>
          <a:p>
            <a:r>
              <a:rPr lang="en-US" sz="4000" dirty="0"/>
              <a:t>You may encounter wheelchair users who are wearing one or more artificial limbs.</a:t>
            </a:r>
          </a:p>
          <a:p>
            <a:endParaRPr lang="en-US" sz="4000" dirty="0"/>
          </a:p>
          <a:p>
            <a:r>
              <a:rPr lang="en-US" sz="4000" dirty="0"/>
              <a:t>Artificial limbs are called </a:t>
            </a:r>
            <a:r>
              <a:rPr lang="en-US" sz="4000" b="1" dirty="0"/>
              <a:t>prosthetics.</a:t>
            </a:r>
            <a:endParaRPr lang="en-US" sz="4000"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5" name="Slide Number Placeholder 4"/>
          <p:cNvSpPr>
            <a:spLocks noGrp="1"/>
          </p:cNvSpPr>
          <p:nvPr>
            <p:ph type="sldNum" sz="quarter" idx="12"/>
          </p:nvPr>
        </p:nvSpPr>
        <p:spPr/>
        <p:txBody>
          <a:bodyPr/>
          <a:lstStyle/>
          <a:p>
            <a:fld id="{B523A1CF-F061-4E7C-B089-50978D3AD399}" type="slidenum">
              <a:rPr lang="en-US" smtClean="0"/>
              <a:t>35</a:t>
            </a:fld>
            <a:endParaRPr lang="en-US"/>
          </a:p>
        </p:txBody>
      </p:sp>
    </p:spTree>
    <p:extLst>
      <p:ext uri="{BB962C8B-B14F-4D97-AF65-F5344CB8AC3E}">
        <p14:creationId xmlns:p14="http://schemas.microsoft.com/office/powerpoint/2010/main" val="356535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Prosthetics</a:t>
            </a:r>
          </a:p>
        </p:txBody>
      </p:sp>
      <p:sp>
        <p:nvSpPr>
          <p:cNvPr id="3" name="Content Placeholder 2"/>
          <p:cNvSpPr>
            <a:spLocks noGrp="1"/>
          </p:cNvSpPr>
          <p:nvPr>
            <p:ph idx="1"/>
          </p:nvPr>
        </p:nvSpPr>
        <p:spPr/>
        <p:txBody>
          <a:bodyPr>
            <a:normAutofit/>
          </a:bodyPr>
          <a:lstStyle/>
          <a:p>
            <a:r>
              <a:rPr lang="en-US" sz="4000" dirty="0"/>
              <a:t>Prosthetics often use suspension system:</a:t>
            </a:r>
          </a:p>
          <a:p>
            <a:pPr lvl="1"/>
            <a:r>
              <a:rPr lang="en-US" sz="4000" dirty="0"/>
              <a:t>Elastic sleeve,</a:t>
            </a:r>
          </a:p>
          <a:p>
            <a:pPr lvl="1"/>
            <a:r>
              <a:rPr lang="en-US" sz="4000" dirty="0"/>
              <a:t>Straps,</a:t>
            </a:r>
          </a:p>
          <a:p>
            <a:pPr lvl="1"/>
            <a:r>
              <a:rPr lang="en-US" sz="4000" dirty="0"/>
              <a:t>Harness,</a:t>
            </a:r>
          </a:p>
          <a:p>
            <a:pPr lvl="1"/>
            <a:r>
              <a:rPr lang="en-US" sz="4000" dirty="0"/>
              <a:t>Vacuum,</a:t>
            </a:r>
          </a:p>
          <a:p>
            <a:pPr lvl="1"/>
            <a:r>
              <a:rPr lang="en-US" sz="4000" dirty="0"/>
              <a:t>Shuttle lock, and</a:t>
            </a:r>
          </a:p>
          <a:p>
            <a:pPr lvl="1"/>
            <a:r>
              <a:rPr lang="en-US" sz="4000" dirty="0"/>
              <a:t>Suction</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36</a:t>
            </a:fld>
            <a:endParaRPr lang="en-US"/>
          </a:p>
        </p:txBody>
      </p:sp>
    </p:spTree>
    <p:extLst>
      <p:ext uri="{BB962C8B-B14F-4D97-AF65-F5344CB8AC3E}">
        <p14:creationId xmlns:p14="http://schemas.microsoft.com/office/powerpoint/2010/main" val="380499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Prosthetics</a:t>
            </a:r>
          </a:p>
        </p:txBody>
      </p:sp>
      <p:sp>
        <p:nvSpPr>
          <p:cNvPr id="3" name="Content Placeholder 2"/>
          <p:cNvSpPr>
            <a:spLocks noGrp="1"/>
          </p:cNvSpPr>
          <p:nvPr>
            <p:ph idx="1"/>
          </p:nvPr>
        </p:nvSpPr>
        <p:spPr/>
        <p:txBody>
          <a:bodyPr>
            <a:normAutofit fontScale="92500" lnSpcReduction="10000"/>
          </a:bodyPr>
          <a:lstStyle/>
          <a:p>
            <a:pPr marL="0" indent="0">
              <a:buNone/>
            </a:pPr>
            <a:r>
              <a:rPr lang="en-US" sz="4000" b="1" dirty="0"/>
              <a:t>Prosthetics as Improvised Weapons</a:t>
            </a:r>
            <a:endParaRPr lang="en-US" sz="4000" dirty="0"/>
          </a:p>
          <a:p>
            <a:r>
              <a:rPr lang="en-US" sz="4000" dirty="0"/>
              <a:t>LEOs and others: Attacked by people using their prosthetic as an improvised weapon. </a:t>
            </a:r>
          </a:p>
          <a:p>
            <a:r>
              <a:rPr lang="en-US" sz="4000" dirty="0"/>
              <a:t>2010: Woman convicted of beating her boyfriend to death using her prosthetic leg. </a:t>
            </a:r>
          </a:p>
          <a:p>
            <a:r>
              <a:rPr lang="en-US" sz="4000" dirty="0"/>
              <a:t>1998: Washington state sheriff’s deputy was treated for head injuries after a man had beaten him with a prosthetic arm </a:t>
            </a:r>
            <a:r>
              <a:rPr lang="en-US" sz="1900" dirty="0"/>
              <a:t>(Goad, 2014).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37</a:t>
            </a:fld>
            <a:endParaRPr lang="en-US"/>
          </a:p>
        </p:txBody>
      </p:sp>
    </p:spTree>
    <p:extLst>
      <p:ext uri="{BB962C8B-B14F-4D97-AF65-F5344CB8AC3E}">
        <p14:creationId xmlns:p14="http://schemas.microsoft.com/office/powerpoint/2010/main" val="505837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Prosthetics</a:t>
            </a:r>
          </a:p>
        </p:txBody>
      </p:sp>
      <p:sp>
        <p:nvSpPr>
          <p:cNvPr id="3" name="Content Placeholder 2"/>
          <p:cNvSpPr>
            <a:spLocks noGrp="1"/>
          </p:cNvSpPr>
          <p:nvPr>
            <p:ph idx="1"/>
          </p:nvPr>
        </p:nvSpPr>
        <p:spPr/>
        <p:txBody>
          <a:bodyPr>
            <a:normAutofit/>
          </a:bodyPr>
          <a:lstStyle/>
          <a:p>
            <a:r>
              <a:rPr lang="en-US" sz="4000" dirty="0"/>
              <a:t>Hook hands: can be dangerous weapons. </a:t>
            </a:r>
          </a:p>
          <a:p>
            <a:r>
              <a:rPr lang="en-US" sz="4000" dirty="0"/>
              <a:t>Remember: Wheelchairs are considered  prosthetics.</a:t>
            </a:r>
          </a:p>
          <a:p>
            <a:r>
              <a:rPr lang="en-US" sz="4000" dirty="0"/>
              <a:t>Remember: Stay alert and maintain distance.</a:t>
            </a:r>
          </a:p>
          <a:p>
            <a:pPr marL="0" indent="0">
              <a:buNone/>
            </a:pPr>
            <a:endParaRPr lang="en-US" sz="4000"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38</a:t>
            </a:fld>
            <a:endParaRPr lang="en-US"/>
          </a:p>
        </p:txBody>
      </p:sp>
    </p:spTree>
    <p:extLst>
      <p:ext uri="{BB962C8B-B14F-4D97-AF65-F5344CB8AC3E}">
        <p14:creationId xmlns:p14="http://schemas.microsoft.com/office/powerpoint/2010/main" val="2556710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Lesson :</a:t>
            </a:r>
            <a:br>
              <a:rPr lang="en-US" dirty="0"/>
            </a:br>
            <a:r>
              <a:rPr lang="en-US" dirty="0"/>
              <a:t>Medical Devices &amp; Appliances</a:t>
            </a:r>
          </a:p>
        </p:txBody>
      </p:sp>
      <p:sp>
        <p:nvSpPr>
          <p:cNvPr id="3" name="Subtitle 2"/>
          <p:cNvSpPr>
            <a:spLocks noGrp="1"/>
          </p:cNvSpPr>
          <p:nvPr>
            <p:ph type="subTitle" idx="1"/>
          </p:nvPr>
        </p:nvSpPr>
        <p:spPr/>
        <p:txBody>
          <a:bodyPr/>
          <a:lstStyle/>
          <a:p>
            <a:endParaRPr lang="en-US" dirty="0">
              <a:solidFill>
                <a:schemeClr val="tx1"/>
              </a:solidFill>
            </a:endParaRPr>
          </a:p>
          <a:p>
            <a:endParaRPr lang="en-US" sz="4000" dirty="0">
              <a:solidFill>
                <a:schemeClr val="tx1"/>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39</a:t>
            </a:fld>
            <a:endParaRPr lang="en-US"/>
          </a:p>
        </p:txBody>
      </p:sp>
    </p:spTree>
    <p:extLst>
      <p:ext uri="{BB962C8B-B14F-4D97-AF65-F5344CB8AC3E}">
        <p14:creationId xmlns:p14="http://schemas.microsoft.com/office/powerpoint/2010/main" val="103230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Disclaimer cont’d</a:t>
            </a:r>
          </a:p>
        </p:txBody>
      </p:sp>
      <p:sp>
        <p:nvSpPr>
          <p:cNvPr id="3" name="Content Placeholder 2"/>
          <p:cNvSpPr>
            <a:spLocks noGrp="1"/>
          </p:cNvSpPr>
          <p:nvPr>
            <p:ph idx="1"/>
          </p:nvPr>
        </p:nvSpPr>
        <p:spPr/>
        <p:txBody>
          <a:bodyPr>
            <a:normAutofit/>
          </a:bodyPr>
          <a:lstStyle/>
          <a:p>
            <a:r>
              <a:rPr lang="en-US" sz="3600" dirty="0"/>
              <a:t>You agree by participating in this program the information contained herein is time sensitive, and users should consult with their respective medical, legal, psychiatric, and/or other professionals prior to using this information to make sure that it is current and has not become outdated, modified, and/or replaced with more current information. </a:t>
            </a:r>
          </a:p>
          <a:p>
            <a:endParaRPr lang="en-US" sz="4200" dirty="0"/>
          </a:p>
          <a:p>
            <a:pPr marL="0" indent="0">
              <a:buNone/>
            </a:pPr>
            <a:endParaRPr lang="en-US" dirty="0"/>
          </a:p>
        </p:txBody>
      </p:sp>
      <p:sp>
        <p:nvSpPr>
          <p:cNvPr id="4" name="Footer Placeholder 3"/>
          <p:cNvSpPr>
            <a:spLocks noGrp="1"/>
          </p:cNvSpPr>
          <p:nvPr>
            <p:ph type="ftr" sz="quarter" idx="11"/>
          </p:nvPr>
        </p:nvSpPr>
        <p:spPr/>
        <p:txBody>
          <a:bodyPr/>
          <a:lstStyle/>
          <a:p>
            <a:r>
              <a:rPr lang="en-US"/>
              <a:t>Copyright 2017. A.R.R.</a:t>
            </a:r>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t>4</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2238154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Medical Devices &amp; Appliances</a:t>
            </a:r>
          </a:p>
        </p:txBody>
      </p:sp>
      <p:sp>
        <p:nvSpPr>
          <p:cNvPr id="3" name="Content Placeholder 2"/>
          <p:cNvSpPr>
            <a:spLocks noGrp="1"/>
          </p:cNvSpPr>
          <p:nvPr>
            <p:ph idx="1"/>
          </p:nvPr>
        </p:nvSpPr>
        <p:spPr/>
        <p:txBody>
          <a:bodyPr>
            <a:normAutofit/>
          </a:bodyPr>
          <a:lstStyle/>
          <a:p>
            <a:r>
              <a:rPr lang="en-US" dirty="0"/>
              <a:t>Wheelchair users: Often wear one or more attached medical devices and/or appliances that may be visible or not be visible.</a:t>
            </a:r>
          </a:p>
          <a:p>
            <a:endParaRPr lang="en-US" dirty="0"/>
          </a:p>
          <a:p>
            <a:r>
              <a:rPr lang="en-US" dirty="0"/>
              <a:t>Examples: Oxygen tank, nasal cannula.</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760" y="2660462"/>
            <a:ext cx="2529840" cy="358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B523A1CF-F061-4E7C-B089-50978D3AD399}" type="slidenum">
              <a:rPr lang="en-US" smtClean="0"/>
              <a:t>40</a:t>
            </a:fld>
            <a:endParaRPr lang="en-US"/>
          </a:p>
        </p:txBody>
      </p:sp>
    </p:spTree>
    <p:extLst>
      <p:ext uri="{BB962C8B-B14F-4D97-AF65-F5344CB8AC3E}">
        <p14:creationId xmlns:p14="http://schemas.microsoft.com/office/powerpoint/2010/main" val="1525238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Medical Devices &amp; Appliances</a:t>
            </a:r>
          </a:p>
        </p:txBody>
      </p:sp>
      <p:sp>
        <p:nvSpPr>
          <p:cNvPr id="3" name="Content Placeholder 2"/>
          <p:cNvSpPr>
            <a:spLocks noGrp="1"/>
          </p:cNvSpPr>
          <p:nvPr>
            <p:ph idx="1"/>
          </p:nvPr>
        </p:nvSpPr>
        <p:spPr/>
        <p:txBody>
          <a:bodyPr>
            <a:normAutofit/>
          </a:bodyPr>
          <a:lstStyle/>
          <a:p>
            <a:r>
              <a:rPr lang="en-US" sz="4000" dirty="0"/>
              <a:t>Distraction: Seeing some medical appliances may be distracting.</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41</a:t>
            </a:fld>
            <a:endParaRPr lang="en-US"/>
          </a:p>
        </p:txBody>
      </p:sp>
    </p:spTree>
    <p:extLst>
      <p:ext uri="{BB962C8B-B14F-4D97-AF65-F5344CB8AC3E}">
        <p14:creationId xmlns:p14="http://schemas.microsoft.com/office/powerpoint/2010/main" val="1733444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Medical Devices &amp; Appliances</a:t>
            </a:r>
          </a:p>
        </p:txBody>
      </p:sp>
      <p:sp>
        <p:nvSpPr>
          <p:cNvPr id="3" name="Content Placeholder 2"/>
          <p:cNvSpPr>
            <a:spLocks noGrp="1"/>
          </p:cNvSpPr>
          <p:nvPr>
            <p:ph idx="1"/>
          </p:nvPr>
        </p:nvSpPr>
        <p:spPr/>
        <p:txBody>
          <a:bodyPr>
            <a:normAutofit fontScale="92500" lnSpcReduction="10000"/>
          </a:bodyPr>
          <a:lstStyle/>
          <a:p>
            <a:r>
              <a:rPr lang="en-US" sz="4000" dirty="0"/>
              <a:t>Medical devices &amp; appliances may include:</a:t>
            </a:r>
          </a:p>
          <a:p>
            <a:pPr lvl="1"/>
            <a:r>
              <a:rPr lang="en-US" sz="4000" dirty="0"/>
              <a:t>Hearing aid,</a:t>
            </a:r>
          </a:p>
          <a:p>
            <a:pPr lvl="1"/>
            <a:r>
              <a:rPr lang="en-US" sz="4000" dirty="0"/>
              <a:t>Catheters.</a:t>
            </a:r>
          </a:p>
          <a:p>
            <a:pPr lvl="1"/>
            <a:r>
              <a:rPr lang="en-US" sz="4000" dirty="0"/>
              <a:t>Urine collection bags,</a:t>
            </a:r>
          </a:p>
          <a:p>
            <a:pPr lvl="1"/>
            <a:r>
              <a:rPr lang="en-US" sz="4000" dirty="0"/>
              <a:t>Colostomy bags,</a:t>
            </a:r>
          </a:p>
          <a:p>
            <a:pPr lvl="1"/>
            <a:r>
              <a:rPr lang="en-US" sz="4000" dirty="0"/>
              <a:t>Anal bag,</a:t>
            </a:r>
          </a:p>
          <a:p>
            <a:pPr lvl="1"/>
            <a:r>
              <a:rPr lang="en-US" sz="4000" dirty="0"/>
              <a:t>Nasal Cannula, and/or</a:t>
            </a:r>
          </a:p>
          <a:p>
            <a:pPr lvl="1"/>
            <a:r>
              <a:rPr lang="en-US" sz="4000" dirty="0"/>
              <a:t>Oxygen tank holder.</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42</a:t>
            </a:fld>
            <a:endParaRPr lang="en-US"/>
          </a:p>
        </p:txBody>
      </p:sp>
    </p:spTree>
    <p:extLst>
      <p:ext uri="{BB962C8B-B14F-4D97-AF65-F5344CB8AC3E}">
        <p14:creationId xmlns:p14="http://schemas.microsoft.com/office/powerpoint/2010/main" val="3883632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Medical Devices &amp; Appliances</a:t>
            </a:r>
          </a:p>
        </p:txBody>
      </p:sp>
      <p:sp>
        <p:nvSpPr>
          <p:cNvPr id="3" name="Content Placeholder 2"/>
          <p:cNvSpPr>
            <a:spLocks noGrp="1"/>
          </p:cNvSpPr>
          <p:nvPr>
            <p:ph idx="1"/>
          </p:nvPr>
        </p:nvSpPr>
        <p:spPr/>
        <p:txBody>
          <a:bodyPr>
            <a:normAutofit/>
          </a:bodyPr>
          <a:lstStyle/>
          <a:p>
            <a:r>
              <a:rPr lang="en-US" sz="4000" b="1" dirty="0"/>
              <a:t>Visually inspect: </a:t>
            </a:r>
            <a:r>
              <a:rPr lang="en-US" sz="4000" dirty="0"/>
              <a:t>wheelchair user &amp; wheelchair for medical devices and/or appliances. </a:t>
            </a:r>
          </a:p>
          <a:p>
            <a:pPr marL="0" indent="0">
              <a:buNone/>
            </a:pPr>
            <a:endParaRPr lang="en-US" sz="4000" dirty="0"/>
          </a:p>
          <a:p>
            <a:r>
              <a:rPr lang="en-US" sz="4000" b="1" dirty="0"/>
              <a:t>Ask</a:t>
            </a:r>
            <a:r>
              <a:rPr lang="en-US" sz="4000" dirty="0"/>
              <a:t> the wheelchair user and/or attendant if such devices and/or appliances are attached. </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43</a:t>
            </a:fld>
            <a:endParaRPr lang="en-US"/>
          </a:p>
        </p:txBody>
      </p:sp>
    </p:spTree>
    <p:extLst>
      <p:ext uri="{BB962C8B-B14F-4D97-AF65-F5344CB8AC3E}">
        <p14:creationId xmlns:p14="http://schemas.microsoft.com/office/powerpoint/2010/main" val="3460158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Medical Devices &amp; Appliances</a:t>
            </a:r>
          </a:p>
        </p:txBody>
      </p:sp>
      <p:sp>
        <p:nvSpPr>
          <p:cNvPr id="3" name="Content Placeholder 2"/>
          <p:cNvSpPr>
            <a:spLocks noGrp="1"/>
          </p:cNvSpPr>
          <p:nvPr>
            <p:ph idx="1"/>
          </p:nvPr>
        </p:nvSpPr>
        <p:spPr/>
        <p:txBody>
          <a:bodyPr>
            <a:normAutofit lnSpcReduction="10000"/>
          </a:bodyPr>
          <a:lstStyle/>
          <a:p>
            <a:r>
              <a:rPr lang="en-US" sz="4000" dirty="0"/>
              <a:t>Remain vigilant when near a wheelchair user who uses supplemental oxygen. </a:t>
            </a:r>
          </a:p>
          <a:p>
            <a:pPr marL="0" indent="0">
              <a:buNone/>
            </a:pPr>
            <a:endParaRPr lang="en-US" sz="4000" dirty="0"/>
          </a:p>
          <a:p>
            <a:r>
              <a:rPr lang="en-US" sz="4000" b="1" dirty="0"/>
              <a:t>Keep away </a:t>
            </a:r>
            <a:r>
              <a:rPr lang="en-US" sz="4000" dirty="0"/>
              <a:t>flames or anything that could ignite the oxygen. </a:t>
            </a:r>
          </a:p>
          <a:p>
            <a:pPr marL="0" indent="0">
              <a:buNone/>
            </a:pPr>
            <a:endParaRPr lang="en-US" sz="4000" dirty="0"/>
          </a:p>
          <a:p>
            <a:r>
              <a:rPr lang="en-US" sz="4000" dirty="0"/>
              <a:t>This includes the use of a TASER®.</a:t>
            </a:r>
          </a:p>
          <a:p>
            <a:endParaRPr lang="en-US"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6" name="Slide Number Placeholder 5"/>
          <p:cNvSpPr>
            <a:spLocks noGrp="1"/>
          </p:cNvSpPr>
          <p:nvPr>
            <p:ph type="sldNum" sz="quarter" idx="12"/>
          </p:nvPr>
        </p:nvSpPr>
        <p:spPr/>
        <p:txBody>
          <a:bodyPr/>
          <a:lstStyle/>
          <a:p>
            <a:fld id="{B523A1CF-F061-4E7C-B089-50978D3AD399}" type="slidenum">
              <a:rPr lang="en-US" smtClean="0"/>
              <a:t>44</a:t>
            </a:fld>
            <a:endParaRPr lang="en-US"/>
          </a:p>
        </p:txBody>
      </p:sp>
    </p:spTree>
    <p:extLst>
      <p:ext uri="{BB962C8B-B14F-4D97-AF65-F5344CB8AC3E}">
        <p14:creationId xmlns:p14="http://schemas.microsoft.com/office/powerpoint/2010/main" val="3936191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Medical Devices &amp; Appliances</a:t>
            </a:r>
          </a:p>
        </p:txBody>
      </p:sp>
      <p:sp>
        <p:nvSpPr>
          <p:cNvPr id="3" name="Content Placeholder 2"/>
          <p:cNvSpPr>
            <a:spLocks noGrp="1"/>
          </p:cNvSpPr>
          <p:nvPr>
            <p:ph idx="1"/>
          </p:nvPr>
        </p:nvSpPr>
        <p:spPr/>
        <p:txBody>
          <a:bodyPr>
            <a:normAutofit/>
          </a:bodyPr>
          <a:lstStyle/>
          <a:p>
            <a:r>
              <a:rPr lang="en-US" sz="4000" b="1" dirty="0"/>
              <a:t>Best practices </a:t>
            </a:r>
            <a:r>
              <a:rPr lang="en-US" sz="4000" dirty="0"/>
              <a:t>(include, but not limited to):</a:t>
            </a:r>
          </a:p>
          <a:p>
            <a:pPr lvl="1"/>
            <a:r>
              <a:rPr lang="en-US" sz="4000" b="1" dirty="0"/>
              <a:t>Request</a:t>
            </a:r>
            <a:r>
              <a:rPr lang="en-US" sz="4000" dirty="0"/>
              <a:t> EMS wheelchair user who is wearing a medical appliance or device. </a:t>
            </a:r>
          </a:p>
          <a:p>
            <a:pPr lvl="1"/>
            <a:r>
              <a:rPr lang="en-US" sz="4000" b="1" dirty="0"/>
              <a:t>Consider: </a:t>
            </a:r>
            <a:r>
              <a:rPr lang="en-US" sz="4000" dirty="0"/>
              <a:t>the wheelchair user a patient (which (s)he is of a doctor), and </a:t>
            </a:r>
          </a:p>
          <a:p>
            <a:pPr lvl="1"/>
            <a:r>
              <a:rPr lang="en-US" sz="4000" b="1" dirty="0"/>
              <a:t>Consider: </a:t>
            </a:r>
            <a:r>
              <a:rPr lang="en-US" sz="4000" dirty="0"/>
              <a:t>this a medical emergency.</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5" name="Slide Number Placeholder 4"/>
          <p:cNvSpPr>
            <a:spLocks noGrp="1"/>
          </p:cNvSpPr>
          <p:nvPr>
            <p:ph type="sldNum" sz="quarter" idx="12"/>
          </p:nvPr>
        </p:nvSpPr>
        <p:spPr/>
        <p:txBody>
          <a:bodyPr/>
          <a:lstStyle/>
          <a:p>
            <a:fld id="{B523A1CF-F061-4E7C-B089-50978D3AD399}" type="slidenum">
              <a:rPr lang="en-US" smtClean="0"/>
              <a:t>45</a:t>
            </a:fld>
            <a:endParaRPr lang="en-US"/>
          </a:p>
        </p:txBody>
      </p:sp>
    </p:spTree>
    <p:extLst>
      <p:ext uri="{BB962C8B-B14F-4D97-AF65-F5344CB8AC3E}">
        <p14:creationId xmlns:p14="http://schemas.microsoft.com/office/powerpoint/2010/main" val="1704383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Lesson:</a:t>
            </a:r>
            <a:br>
              <a:rPr lang="en-US" dirty="0"/>
            </a:br>
            <a:r>
              <a:rPr lang="en-US" dirty="0"/>
              <a:t>Disabled ≠ Not Dangerous</a:t>
            </a:r>
          </a:p>
        </p:txBody>
      </p:sp>
      <p:sp>
        <p:nvSpPr>
          <p:cNvPr id="3" name="Subtitle 2"/>
          <p:cNvSpPr>
            <a:spLocks noGrp="1"/>
          </p:cNvSpPr>
          <p:nvPr>
            <p:ph type="subTitle" idx="1"/>
          </p:nvPr>
        </p:nvSpPr>
        <p:spPr/>
        <p:txBody>
          <a:bodyPr/>
          <a:lstStyle/>
          <a:p>
            <a:endParaRPr lang="en-US" dirty="0">
              <a:solidFill>
                <a:schemeClr val="tx1"/>
              </a:solidFill>
            </a:endParaRPr>
          </a:p>
          <a:p>
            <a:endParaRPr lang="en-US" sz="4000"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5" name="Footer Placeholder 4"/>
          <p:cNvSpPr>
            <a:spLocks noGrp="1"/>
          </p:cNvSpPr>
          <p:nvPr>
            <p:ph type="ftr" sz="quarter" idx="11"/>
          </p:nvPr>
        </p:nvSpPr>
        <p:spPr/>
        <p:txBody>
          <a:bodyPr/>
          <a:lstStyle/>
          <a:p>
            <a:r>
              <a:rPr lang="en-US"/>
              <a:t>Copyright 2017. A.R.R.</a:t>
            </a:r>
          </a:p>
        </p:txBody>
      </p:sp>
      <p:sp>
        <p:nvSpPr>
          <p:cNvPr id="6" name="Slide Number Placeholder 5"/>
          <p:cNvSpPr>
            <a:spLocks noGrp="1"/>
          </p:cNvSpPr>
          <p:nvPr>
            <p:ph type="sldNum" sz="quarter" idx="12"/>
          </p:nvPr>
        </p:nvSpPr>
        <p:spPr/>
        <p:txBody>
          <a:bodyPr/>
          <a:lstStyle/>
          <a:p>
            <a:fld id="{B523A1CF-F061-4E7C-B089-50978D3AD399}" type="slidenum">
              <a:rPr lang="en-US" smtClean="0"/>
              <a:t>46</a:t>
            </a:fld>
            <a:endParaRPr lang="en-US"/>
          </a:p>
        </p:txBody>
      </p:sp>
    </p:spTree>
    <p:extLst>
      <p:ext uri="{BB962C8B-B14F-4D97-AF65-F5344CB8AC3E}">
        <p14:creationId xmlns:p14="http://schemas.microsoft.com/office/powerpoint/2010/main" val="1585863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Disabled ≠ Not Dangerous</a:t>
            </a:r>
          </a:p>
        </p:txBody>
      </p:sp>
      <p:sp>
        <p:nvSpPr>
          <p:cNvPr id="3" name="Content Placeholder 2"/>
          <p:cNvSpPr>
            <a:spLocks noGrp="1"/>
          </p:cNvSpPr>
          <p:nvPr>
            <p:ph idx="1"/>
          </p:nvPr>
        </p:nvSpPr>
        <p:spPr/>
        <p:txBody>
          <a:bodyPr>
            <a:noAutofit/>
          </a:bodyPr>
          <a:lstStyle/>
          <a:p>
            <a:pPr marL="0" indent="0">
              <a:buNone/>
            </a:pPr>
            <a:r>
              <a:rPr lang="en-US" sz="4000" b="1" dirty="0"/>
              <a:t>Riverside, California</a:t>
            </a:r>
            <a:endParaRPr lang="en-US" sz="4000" dirty="0"/>
          </a:p>
          <a:p>
            <a:r>
              <a:rPr lang="en-US" sz="4000" dirty="0"/>
              <a:t>May 13, 1982: Two police officers attempted to arrest Jackson Chambers Daniels, Jr. on a failure-to-appear arrest warrant for bank robbery.</a:t>
            </a:r>
          </a:p>
          <a:p>
            <a:endParaRPr lang="en-US" sz="4000" dirty="0"/>
          </a:p>
          <a:p>
            <a:r>
              <a:rPr lang="en-US" sz="4000" dirty="0"/>
              <a:t>Mr. Daniels was a paraplegic.</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47</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1448694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Disabled ≠ Not Dangerous</a:t>
            </a:r>
          </a:p>
        </p:txBody>
      </p:sp>
      <p:sp>
        <p:nvSpPr>
          <p:cNvPr id="3" name="Content Placeholder 2"/>
          <p:cNvSpPr>
            <a:spLocks noGrp="1"/>
          </p:cNvSpPr>
          <p:nvPr>
            <p:ph idx="1"/>
          </p:nvPr>
        </p:nvSpPr>
        <p:spPr/>
        <p:txBody>
          <a:bodyPr>
            <a:noAutofit/>
          </a:bodyPr>
          <a:lstStyle/>
          <a:p>
            <a:pPr marL="0" indent="0">
              <a:buNone/>
            </a:pPr>
            <a:r>
              <a:rPr lang="en-US" sz="4000" b="1" dirty="0"/>
              <a:t>Officer Safety never takes a day off</a:t>
            </a:r>
            <a:endParaRPr lang="en-US" sz="4000" dirty="0"/>
          </a:p>
          <a:p>
            <a:r>
              <a:rPr lang="en-US" sz="4000" dirty="0"/>
              <a:t>Stay alert when dealing with everyone, including a individual who may have disabilities and/or be a wheelchair user.</a:t>
            </a:r>
          </a:p>
          <a:p>
            <a:pPr marL="0" indent="0">
              <a:buNone/>
            </a:pPr>
            <a:endParaRPr lang="en-US" sz="4000" dirty="0"/>
          </a:p>
          <a:p>
            <a:r>
              <a:rPr lang="en-US" sz="4000" dirty="0"/>
              <a:t>Disabled individuals: May be armed; use the wheelchair as a weapon.</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48</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1613019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Disabled ≠ Not Dangerous</a:t>
            </a:r>
          </a:p>
        </p:txBody>
      </p:sp>
      <p:sp>
        <p:nvSpPr>
          <p:cNvPr id="3" name="Content Placeholder 2"/>
          <p:cNvSpPr>
            <a:spLocks noGrp="1"/>
          </p:cNvSpPr>
          <p:nvPr>
            <p:ph idx="1"/>
          </p:nvPr>
        </p:nvSpPr>
        <p:spPr/>
        <p:txBody>
          <a:bodyPr>
            <a:normAutofit/>
          </a:bodyPr>
          <a:lstStyle/>
          <a:p>
            <a:r>
              <a:rPr lang="en-US" sz="4000" dirty="0"/>
              <a:t>A wheelchair user may be able to:</a:t>
            </a:r>
          </a:p>
          <a:p>
            <a:pPr lvl="1"/>
            <a:r>
              <a:rPr lang="en-US" sz="4000" dirty="0"/>
              <a:t>Bite you;</a:t>
            </a:r>
          </a:p>
          <a:p>
            <a:pPr lvl="1"/>
            <a:r>
              <a:rPr lang="en-US" sz="4000" dirty="0"/>
              <a:t>Spit on you; and/or</a:t>
            </a:r>
          </a:p>
          <a:p>
            <a:pPr lvl="1"/>
            <a:r>
              <a:rPr lang="en-US" sz="4000" dirty="0"/>
              <a:t>Strike you with the wheelchair.</a:t>
            </a: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49</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180967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Disclaimer cont’d</a:t>
            </a:r>
          </a:p>
        </p:txBody>
      </p:sp>
      <p:sp>
        <p:nvSpPr>
          <p:cNvPr id="3" name="Content Placeholder 2"/>
          <p:cNvSpPr>
            <a:spLocks noGrp="1"/>
          </p:cNvSpPr>
          <p:nvPr>
            <p:ph idx="1"/>
          </p:nvPr>
        </p:nvSpPr>
        <p:spPr/>
        <p:txBody>
          <a:bodyPr>
            <a:normAutofit/>
          </a:bodyPr>
          <a:lstStyle/>
          <a:p>
            <a:r>
              <a:rPr lang="en-US" sz="3600" dirty="0"/>
              <a:t>The information contained herein is provided to assist law enforcement administrators, officers, EMS providers, and others, and does not establish or create a standard of care, nor enhance applicable legal standards of care.</a:t>
            </a:r>
          </a:p>
          <a:p>
            <a:pPr marL="0" indent="0">
              <a:buNone/>
            </a:pPr>
            <a:endParaRPr lang="en-US" dirty="0"/>
          </a:p>
        </p:txBody>
      </p:sp>
      <p:sp>
        <p:nvSpPr>
          <p:cNvPr id="4" name="Footer Placeholder 3"/>
          <p:cNvSpPr>
            <a:spLocks noGrp="1"/>
          </p:cNvSpPr>
          <p:nvPr>
            <p:ph type="ftr" sz="quarter" idx="11"/>
          </p:nvPr>
        </p:nvSpPr>
        <p:spPr/>
        <p:txBody>
          <a:bodyPr/>
          <a:lstStyle/>
          <a:p>
            <a:r>
              <a:rPr lang="en-US"/>
              <a:t>Copyright 2017. A.R.R.</a:t>
            </a:r>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t>5</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2729457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Questions</a:t>
            </a:r>
          </a:p>
        </p:txBody>
      </p:sp>
      <p:sp>
        <p:nvSpPr>
          <p:cNvPr id="3" name="Content Placeholder 2"/>
          <p:cNvSpPr>
            <a:spLocks noGrp="1"/>
          </p:cNvSpPr>
          <p:nvPr>
            <p:ph idx="1"/>
          </p:nvPr>
        </p:nvSpPr>
        <p:spPr/>
        <p:txBody>
          <a:bodyPr>
            <a:normAutofit/>
          </a:bodyPr>
          <a:lstStyle/>
          <a:p>
            <a:r>
              <a:rPr lang="en-US" sz="4000" dirty="0"/>
              <a:t>Are there any questions?</a:t>
            </a:r>
          </a:p>
          <a:p>
            <a:endParaRPr lang="en-US" sz="4000" dirty="0"/>
          </a:p>
          <a:p>
            <a:r>
              <a:rPr lang="en-US" sz="4000" dirty="0"/>
              <a:t>Next, together we will work on wheelchair navigation, pat downs, searches, and other relevant </a:t>
            </a:r>
            <a:r>
              <a:rPr lang="en-US" sz="4000"/>
              <a:t>psychomotor skills.</a:t>
            </a:r>
            <a:endParaRPr lang="en-US" sz="4000" dirty="0"/>
          </a:p>
        </p:txBody>
      </p:sp>
      <p:sp>
        <p:nvSpPr>
          <p:cNvPr id="4" name="Footer Placeholder 3"/>
          <p:cNvSpPr>
            <a:spLocks noGrp="1"/>
          </p:cNvSpPr>
          <p:nvPr>
            <p:ph type="ftr" sz="quarter" idx="11"/>
          </p:nvPr>
        </p:nvSpPr>
        <p:spPr/>
        <p:txBody>
          <a:bodyPr/>
          <a:lstStyle/>
          <a:p>
            <a:r>
              <a:rPr lang="en-US">
                <a:solidFill>
                  <a:prstClr val="black">
                    <a:tint val="75000"/>
                  </a:prstClr>
                </a:solidFill>
              </a:rPr>
              <a:t>Copyright 2017. A.R.R.</a:t>
            </a:r>
          </a:p>
        </p:txBody>
      </p:sp>
      <p:sp>
        <p:nvSpPr>
          <p:cNvPr id="5" name="Slide Number Placeholder 4"/>
          <p:cNvSpPr>
            <a:spLocks noGrp="1"/>
          </p:cNvSpPr>
          <p:nvPr>
            <p:ph type="sldNum" sz="quarter" idx="12"/>
          </p:nvPr>
        </p:nvSpPr>
        <p:spPr/>
        <p:txBody>
          <a:bodyPr/>
          <a:lstStyle/>
          <a:p>
            <a:fld id="{658882B5-16B4-4E35-90D7-4E90EB6DC35E}" type="slidenum">
              <a:rPr lang="en-US" smtClean="0">
                <a:solidFill>
                  <a:prstClr val="black">
                    <a:tint val="75000"/>
                  </a:prstClr>
                </a:solidFill>
              </a:rPr>
              <a:pPr/>
              <a:t>50</a:t>
            </a:fld>
            <a:endParaRPr lang="en-US">
              <a:solidFill>
                <a:prstClr val="black">
                  <a:tint val="75000"/>
                </a:prstClr>
              </a:solidFill>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146470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Disclaimer cont’d</a:t>
            </a:r>
          </a:p>
        </p:txBody>
      </p:sp>
      <p:sp>
        <p:nvSpPr>
          <p:cNvPr id="3" name="Content Placeholder 2"/>
          <p:cNvSpPr>
            <a:spLocks noGrp="1"/>
          </p:cNvSpPr>
          <p:nvPr>
            <p:ph idx="1"/>
          </p:nvPr>
        </p:nvSpPr>
        <p:spPr/>
        <p:txBody>
          <a:bodyPr>
            <a:normAutofit/>
          </a:bodyPr>
          <a:lstStyle/>
          <a:p>
            <a:r>
              <a:rPr lang="en-US" sz="3600" dirty="0"/>
              <a:t>The authors, the advisors, reviewers, and the publisher accept no liability whatsoever for any injuries to person or to property resulting from the application or the adoption of any of the information, procedures, tactics, or other considerations presented or contained in this document and/or training program.</a:t>
            </a:r>
          </a:p>
          <a:p>
            <a:endParaRPr lang="en-US" sz="4200" dirty="0"/>
          </a:p>
          <a:p>
            <a:pPr marL="0" indent="0">
              <a:buNone/>
            </a:pPr>
            <a:endParaRPr lang="en-US" dirty="0"/>
          </a:p>
        </p:txBody>
      </p:sp>
      <p:sp>
        <p:nvSpPr>
          <p:cNvPr id="4" name="Footer Placeholder 3"/>
          <p:cNvSpPr>
            <a:spLocks noGrp="1"/>
          </p:cNvSpPr>
          <p:nvPr>
            <p:ph type="ftr" sz="quarter" idx="11"/>
          </p:nvPr>
        </p:nvSpPr>
        <p:spPr/>
        <p:txBody>
          <a:bodyPr/>
          <a:lstStyle/>
          <a:p>
            <a:r>
              <a:rPr lang="en-US"/>
              <a:t>Copyright 2017. A.R.R.</a:t>
            </a:r>
            <a:endParaRPr lang="en-US" dirty="0"/>
          </a:p>
        </p:txBody>
      </p:sp>
      <p:sp>
        <p:nvSpPr>
          <p:cNvPr id="5" name="Slide Number Placeholder 4"/>
          <p:cNvSpPr>
            <a:spLocks noGrp="1"/>
          </p:cNvSpPr>
          <p:nvPr>
            <p:ph type="sldNum" sz="quarter" idx="12"/>
          </p:nvPr>
        </p:nvSpPr>
        <p:spPr/>
        <p:txBody>
          <a:bodyPr/>
          <a:lstStyle/>
          <a:p>
            <a:fld id="{658882B5-16B4-4E35-90D7-4E90EB6DC35E}" type="slidenum">
              <a:rPr lang="en-US" smtClean="0"/>
              <a:t>6</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Tree>
    <p:extLst>
      <p:ext uri="{BB962C8B-B14F-4D97-AF65-F5344CB8AC3E}">
        <p14:creationId xmlns:p14="http://schemas.microsoft.com/office/powerpoint/2010/main" val="379143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altLang="en-US" dirty="0">
                <a:ea typeface="Verdana" panose="020B0604030504040204" pitchFamily="34" charset="0"/>
                <a:cs typeface="Verdana" panose="020B0604030504040204" pitchFamily="34" charset="0"/>
              </a:rPr>
              <a:t>Disclaimer</a:t>
            </a:r>
          </a:p>
        </p:txBody>
      </p:sp>
      <p:sp>
        <p:nvSpPr>
          <p:cNvPr id="24579" name="Content Placeholder 2"/>
          <p:cNvSpPr>
            <a:spLocks noGrp="1"/>
          </p:cNvSpPr>
          <p:nvPr>
            <p:ph idx="1"/>
          </p:nvPr>
        </p:nvSpPr>
        <p:spPr/>
        <p:txBody>
          <a:bodyPr/>
          <a:lstStyle/>
          <a:p>
            <a:pPr marL="0" indent="0">
              <a:buNone/>
            </a:pPr>
            <a:r>
              <a:rPr lang="en-US" altLang="en-US" sz="3600" dirty="0">
                <a:ea typeface="Verdana" panose="020B0604030504040204" pitchFamily="34" charset="0"/>
                <a:cs typeface="Verdana" panose="020B0604030504040204" pitchFamily="34" charset="0"/>
              </a:rPr>
              <a:t>The information contained in the following slides was current when this presentation was developed.  No one should rely on the information contained herein for an unreasonable period of time, as the scientific and medical research is constantly changing. To verify the accuracy of the information, please contact the IPICD, Inc. </a:t>
            </a:r>
          </a:p>
          <a:p>
            <a:pPr marL="0" indent="0">
              <a:buNone/>
            </a:pPr>
            <a:endParaRPr lang="en-US" altLang="en-US" dirty="0"/>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3F13E5-D2EB-4636-9F42-BCC97C50BCA2}"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2" name="Footer Placeholder 1"/>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77313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ltLang="en-US" dirty="0">
                <a:ea typeface="Verdana" panose="020B0604030504040204" pitchFamily="34" charset="0"/>
                <a:cs typeface="Verdana" panose="020B0604030504040204" pitchFamily="34" charset="0"/>
              </a:rPr>
              <a:t>Mission Statement</a:t>
            </a:r>
          </a:p>
        </p:txBody>
      </p:sp>
      <p:sp>
        <p:nvSpPr>
          <p:cNvPr id="26627" name="Content Placeholder 2"/>
          <p:cNvSpPr>
            <a:spLocks noGrp="1"/>
          </p:cNvSpPr>
          <p:nvPr>
            <p:ph idx="1"/>
          </p:nvPr>
        </p:nvSpPr>
        <p:spPr/>
        <p:txBody>
          <a:bodyPr/>
          <a:lstStyle/>
          <a:p>
            <a:pPr marL="0" indent="0">
              <a:buNone/>
            </a:pPr>
            <a:r>
              <a:rPr lang="en-US" altLang="en-US" sz="3600" dirty="0"/>
              <a:t>The Institute for the Prevention of In-Custody Deaths, Inc. (IPICD) is a clearinghouse, resource center, and training provider dedicated to providing interested parties with objective, timely, accurate, qualitative, and quantitative information, training, and operational guidance for the prevention and management of sudden- and in-custody deaths.</a:t>
            </a:r>
          </a:p>
          <a:p>
            <a:pPr marL="0" indent="0">
              <a:buNone/>
            </a:pPr>
            <a:endParaRPr lang="en-US" altLang="en-US" dirty="0"/>
          </a:p>
        </p:txBody>
      </p:sp>
      <p:sp>
        <p:nvSpPr>
          <p:cNvPr id="266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9C8EAB-1C04-47DE-81F8-A241423E9509}" type="slidenum">
              <a:rPr lang="en-US" altLang="en-US" sz="1200">
                <a:solidFill>
                  <a:srgbClr val="898989"/>
                </a:solidFill>
              </a:rPr>
              <a:pPr>
                <a:spcBef>
                  <a:spcPct val="0"/>
                </a:spcBef>
                <a:buFontTx/>
                <a:buNone/>
              </a:pPr>
              <a:t>8</a:t>
            </a:fld>
            <a:endParaRPr lang="en-US" altLang="en-US" sz="1200">
              <a:solidFill>
                <a:srgbClr val="898989"/>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2" name="Footer Placeholder 1"/>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310833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1"/>
          <p:cNvSpPr>
            <a:spLocks noGrp="1"/>
          </p:cNvSpPr>
          <p:nvPr>
            <p:ph type="title"/>
          </p:nvPr>
        </p:nvSpPr>
        <p:spPr/>
        <p:txBody>
          <a:bodyPr/>
          <a:lstStyle/>
          <a:p>
            <a:pPr algn="ctr" eaLnBrk="1" hangingPunct="1"/>
            <a:r>
              <a:rPr lang="en-US" altLang="en-US" dirty="0"/>
              <a:t>Contact Information</a:t>
            </a:r>
          </a:p>
        </p:txBody>
      </p:sp>
      <p:sp>
        <p:nvSpPr>
          <p:cNvPr id="13" name="Content Placeholder 12"/>
          <p:cNvSpPr>
            <a:spLocks noGrp="1"/>
          </p:cNvSpPr>
          <p:nvPr>
            <p:ph sz="half" idx="1"/>
          </p:nvPr>
        </p:nvSpPr>
        <p:spPr>
          <a:xfrm>
            <a:off x="1981200" y="1600201"/>
            <a:ext cx="6096000" cy="4525963"/>
          </a:xfrm>
        </p:spPr>
        <p:txBody>
          <a:bodyPr rtlCol="0">
            <a:normAutofit/>
          </a:bodyPr>
          <a:lstStyle/>
          <a:p>
            <a:pPr>
              <a:buNone/>
              <a:defRPr/>
            </a:pPr>
            <a:endParaRPr lang="en-US" sz="3200" b="1" dirty="0"/>
          </a:p>
          <a:p>
            <a:pPr>
              <a:buNone/>
              <a:defRPr/>
            </a:pPr>
            <a:r>
              <a:rPr lang="en-US" sz="3600" b="1" dirty="0"/>
              <a:t>IPICD</a:t>
            </a:r>
          </a:p>
          <a:p>
            <a:pPr>
              <a:buNone/>
              <a:defRPr/>
            </a:pPr>
            <a:r>
              <a:rPr lang="en-US" sz="3600" b="1" dirty="0"/>
              <a:t>209 South Stephanie Street</a:t>
            </a:r>
          </a:p>
          <a:p>
            <a:pPr>
              <a:buNone/>
              <a:defRPr/>
            </a:pPr>
            <a:r>
              <a:rPr lang="en-US" sz="3600" b="1" dirty="0"/>
              <a:t>Suite B249</a:t>
            </a:r>
          </a:p>
          <a:p>
            <a:pPr>
              <a:buNone/>
              <a:defRPr/>
            </a:pPr>
            <a:r>
              <a:rPr lang="en-US" sz="3600" b="1" dirty="0"/>
              <a:t>Henderson, Nevada 89012</a:t>
            </a:r>
          </a:p>
          <a:p>
            <a:pPr>
              <a:buNone/>
              <a:defRPr/>
            </a:pPr>
            <a:r>
              <a:rPr lang="en-US" sz="3600" b="1" dirty="0"/>
              <a:t>866-944-4723 </a:t>
            </a:r>
          </a:p>
          <a:p>
            <a:pPr>
              <a:buNone/>
              <a:defRPr/>
            </a:pPr>
            <a:r>
              <a:rPr lang="en-US" sz="3600" b="1" dirty="0"/>
              <a:t>www.IPICD.com</a:t>
            </a:r>
          </a:p>
          <a:p>
            <a:pPr marL="0" indent="0">
              <a:buNone/>
              <a:defRPr/>
            </a:pPr>
            <a:endParaRPr lang="en-US" dirty="0"/>
          </a:p>
        </p:txBody>
      </p:sp>
      <p:sp>
        <p:nvSpPr>
          <p:cNvPr id="28676" name="Content Placeholder 13"/>
          <p:cNvSpPr>
            <a:spLocks noGrp="1"/>
          </p:cNvSpPr>
          <p:nvPr>
            <p:ph sz="half" idx="2"/>
          </p:nvPr>
        </p:nvSpPr>
        <p:spPr>
          <a:xfrm>
            <a:off x="8229600" y="1600201"/>
            <a:ext cx="1981200" cy="4525963"/>
          </a:xfrm>
        </p:spPr>
        <p:txBody>
          <a:bodyPr/>
          <a:lstStyle/>
          <a:p>
            <a:pPr marL="0" indent="0">
              <a:buNone/>
            </a:pPr>
            <a:endParaRPr lang="en-US" altLang="en-US"/>
          </a:p>
        </p:txBody>
      </p:sp>
      <p:sp>
        <p:nvSpPr>
          <p:cNvPr id="286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A35E89-51F2-4320-8C2C-4063D31D966A}" type="slidenum">
              <a:rPr lang="en-US" altLang="en-US" sz="1200">
                <a:solidFill>
                  <a:srgbClr val="898989"/>
                </a:solidFill>
              </a:rPr>
              <a:pPr>
                <a:spcBef>
                  <a:spcPct val="0"/>
                </a:spcBef>
                <a:buFontTx/>
                <a:buNone/>
              </a:pPr>
              <a:t>9</a:t>
            </a:fld>
            <a:endParaRPr lang="en-US" altLang="en-US" sz="1200">
              <a:solidFill>
                <a:srgbClr val="898989"/>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28700" y="467678"/>
            <a:ext cx="1720215" cy="1223010"/>
          </a:xfrm>
          <a:prstGeom prst="rect">
            <a:avLst/>
          </a:prstGeom>
        </p:spPr>
      </p:pic>
      <p:sp>
        <p:nvSpPr>
          <p:cNvPr id="2" name="Footer Placeholder 1"/>
          <p:cNvSpPr>
            <a:spLocks noGrp="1"/>
          </p:cNvSpPr>
          <p:nvPr>
            <p:ph type="ftr" sz="quarter" idx="11"/>
          </p:nvPr>
        </p:nvSpPr>
        <p:spPr/>
        <p:txBody>
          <a:bodyPr/>
          <a:lstStyle/>
          <a:p>
            <a:r>
              <a:rPr lang="en-US"/>
              <a:t>Copyright 2017. A.R.R.</a:t>
            </a:r>
          </a:p>
        </p:txBody>
      </p:sp>
    </p:spTree>
    <p:extLst>
      <p:ext uri="{BB962C8B-B14F-4D97-AF65-F5344CB8AC3E}">
        <p14:creationId xmlns:p14="http://schemas.microsoft.com/office/powerpoint/2010/main" val="3541516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2290</Words>
  <Application>Microsoft Office PowerPoint</Application>
  <PresentationFormat>Widescreen</PresentationFormat>
  <Paragraphs>287</Paragraphs>
  <Slides>50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Wheelchair: Contact &amp; Control™ User-Level Program</vt:lpstr>
      <vt:lpstr>  Copyright Notice</vt:lpstr>
      <vt:lpstr>   Disclaimer</vt:lpstr>
      <vt:lpstr>   Disclaimer cont’d</vt:lpstr>
      <vt:lpstr>   Disclaimer cont’d</vt:lpstr>
      <vt:lpstr>  Disclaimer cont’d</vt:lpstr>
      <vt:lpstr>Disclaimer</vt:lpstr>
      <vt:lpstr>Mission Statement</vt:lpstr>
      <vt:lpstr>Contact Information</vt:lpstr>
      <vt:lpstr>Lesson: WHEELCHAIRS</vt:lpstr>
      <vt:lpstr>  WHEELCHAIRS</vt:lpstr>
      <vt:lpstr>  WHEELCHAIRS</vt:lpstr>
      <vt:lpstr>  WHEELCHAIR NOMENCLATURE</vt:lpstr>
      <vt:lpstr>  WHEELCHAIRS</vt:lpstr>
      <vt:lpstr>Lesson: Americans With Disabilities Act</vt:lpstr>
      <vt:lpstr>  Disabilities and the Law</vt:lpstr>
      <vt:lpstr>  Disabilities and the Law</vt:lpstr>
      <vt:lpstr>  Disabilities and the Law</vt:lpstr>
      <vt:lpstr>  Disabilities and the Law</vt:lpstr>
      <vt:lpstr>  Disabilities and the Law</vt:lpstr>
      <vt:lpstr>  Disabilities and the Law</vt:lpstr>
      <vt:lpstr>  Disabilities and the Law</vt:lpstr>
      <vt:lpstr>Lesson: Visible and Invisible Disabilities</vt:lpstr>
      <vt:lpstr>  Visible &amp; Invisible Disabilities</vt:lpstr>
      <vt:lpstr>  Visible &amp; Invisible Disabilities</vt:lpstr>
      <vt:lpstr>  Visible &amp; Invisible Disabilities</vt:lpstr>
      <vt:lpstr>  Visible &amp; Invisible Disabilities</vt:lpstr>
      <vt:lpstr>Lesson: Reasonable Accommodations &amp; Modifications</vt:lpstr>
      <vt:lpstr>   Reasonable Accommodations &amp; Modifications</vt:lpstr>
      <vt:lpstr>   Reasonable Accommodations &amp; Modifications</vt:lpstr>
      <vt:lpstr>   Reasonable Accommodations &amp; Modifications</vt:lpstr>
      <vt:lpstr>   Reasonable Accommodations &amp; Modifications</vt:lpstr>
      <vt:lpstr>   Reasonable Accommodations &amp; Modifications</vt:lpstr>
      <vt:lpstr>Lesson: Prosthetics</vt:lpstr>
      <vt:lpstr>  Prosthetics</vt:lpstr>
      <vt:lpstr>  Prosthetics</vt:lpstr>
      <vt:lpstr>  Prosthetics</vt:lpstr>
      <vt:lpstr>  Prosthetics</vt:lpstr>
      <vt:lpstr>Lesson : Medical Devices &amp; Appliances</vt:lpstr>
      <vt:lpstr>  Medical Devices &amp; Appliances</vt:lpstr>
      <vt:lpstr>  Medical Devices &amp; Appliances</vt:lpstr>
      <vt:lpstr>  Medical Devices &amp; Appliances</vt:lpstr>
      <vt:lpstr>  Medical Devices &amp; Appliances</vt:lpstr>
      <vt:lpstr>  Medical Devices &amp; Appliances</vt:lpstr>
      <vt:lpstr>  Medical Devices &amp; Appliances</vt:lpstr>
      <vt:lpstr>Lesson: Disabled ≠ Not Dangerous</vt:lpstr>
      <vt:lpstr> Disabled ≠ Not Dangerous</vt:lpstr>
      <vt:lpstr> Disabled ≠ Not Dangerous</vt:lpstr>
      <vt:lpstr> Disabled ≠ Not Dangerous</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peters</dc:creator>
  <cp:lastModifiedBy>john peters</cp:lastModifiedBy>
  <cp:revision>4</cp:revision>
  <dcterms:created xsi:type="dcterms:W3CDTF">2017-04-11T21:44:14Z</dcterms:created>
  <dcterms:modified xsi:type="dcterms:W3CDTF">2019-12-10T00:44:02Z</dcterms:modified>
</cp:coreProperties>
</file>